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7" r:id="rId2"/>
  </p:sldIdLst>
  <p:sldSz cx="36576000" cy="27432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11520" userDrawn="1">
          <p15:clr>
            <a:srgbClr val="A4A3A4"/>
          </p15:clr>
        </p15:guide>
        <p15:guide id="2" orient="horz" pos="86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353535"/>
    <a:srgbClr val="7F1B18"/>
    <a:srgbClr val="E7312D"/>
    <a:srgbClr val="49382C"/>
    <a:srgbClr val="FFFFFF"/>
    <a:srgbClr val="EFECE5"/>
    <a:srgbClr val="E6E6E6"/>
    <a:srgbClr val="FCE06A"/>
    <a:srgbClr val="FF99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22FCB2-1D0D-B444-B81D-0E80362EAD66}" v="1288" dt="2022-05-10T01:42:42.554"/>
    <p1510:client id="{17DD32DD-E1BD-B547-A618-D1C8EC20ABBF}" v="180" dt="2022-05-09T22:24:55.107"/>
    <p1510:client id="{23DF8C5C-DEDE-4CE5-BB0B-9E8EC05D7020}" v="95" dt="2022-05-09T20:04:16.472"/>
    <p1510:client id="{7B7961F5-D1FA-4536-A2C3-8A06A677E26F}" v="74" dt="2022-05-09T22:23:59.199"/>
    <p1510:client id="{978ACC29-5005-45C0-A136-2C9BF99B4EA4}" v="260" dt="2022-05-09T21:01:16.791"/>
    <p1510:client id="{BF2B3B0F-74E6-454C-9BBE-EE20E0FD5F9B}" v="1663" dt="2022-05-09T22:28:44.7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94"/>
  </p:normalViewPr>
  <p:slideViewPr>
    <p:cSldViewPr snapToGrid="0" snapToObjects="1">
      <p:cViewPr varScale="1">
        <p:scale>
          <a:sx n="30" d="100"/>
          <a:sy n="30" d="100"/>
        </p:scale>
        <p:origin x="1720" y="264"/>
      </p:cViewPr>
      <p:guideLst>
        <p:guide pos="11520"/>
        <p:guide orient="horz"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B12A07-714E-E14E-B5BD-30529B1B6DBD}" type="datetimeFigureOut">
              <a:rPr lang="en-US" smtClean="0"/>
              <a:t>5/9/22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A7CFFB-3F04-A644-ABA1-96DE775D1B20}" type="slidenum">
              <a:rPr lang="en-US" smtClean="0"/>
              <a:t>‹#›</a:t>
            </a:fld>
            <a:endParaRPr lang="en-US"/>
          </a:p>
        </p:txBody>
      </p:sp>
    </p:spTree>
    <p:extLst>
      <p:ext uri="{BB962C8B-B14F-4D97-AF65-F5344CB8AC3E}">
        <p14:creationId xmlns:p14="http://schemas.microsoft.com/office/powerpoint/2010/main" val="1803245259"/>
      </p:ext>
    </p:extLst>
  </p:cSld>
  <p:clrMap bg1="lt1" tx1="dk1" bg2="lt2" tx2="dk2" accent1="accent1" accent2="accent2" accent3="accent3" accent4="accent4" accent5="accent5" accent6="accent6" hlink="hlink" folHlink="folHlink"/>
  <p:notesStyle>
    <a:lvl1pPr marL="0" algn="l" defTabSz="831190" rtl="0" eaLnBrk="1" latinLnBrk="0" hangingPunct="1">
      <a:defRPr sz="1091" kern="1200">
        <a:solidFill>
          <a:schemeClr val="tx1"/>
        </a:solidFill>
        <a:latin typeface="+mn-lt"/>
        <a:ea typeface="+mn-ea"/>
        <a:cs typeface="+mn-cs"/>
      </a:defRPr>
    </a:lvl1pPr>
    <a:lvl2pPr marL="415595" algn="l" defTabSz="831190" rtl="0" eaLnBrk="1" latinLnBrk="0" hangingPunct="1">
      <a:defRPr sz="1091" kern="1200">
        <a:solidFill>
          <a:schemeClr val="tx1"/>
        </a:solidFill>
        <a:latin typeface="+mn-lt"/>
        <a:ea typeface="+mn-ea"/>
        <a:cs typeface="+mn-cs"/>
      </a:defRPr>
    </a:lvl2pPr>
    <a:lvl3pPr marL="831190" algn="l" defTabSz="831190" rtl="0" eaLnBrk="1" latinLnBrk="0" hangingPunct="1">
      <a:defRPr sz="1091" kern="1200">
        <a:solidFill>
          <a:schemeClr val="tx1"/>
        </a:solidFill>
        <a:latin typeface="+mn-lt"/>
        <a:ea typeface="+mn-ea"/>
        <a:cs typeface="+mn-cs"/>
      </a:defRPr>
    </a:lvl3pPr>
    <a:lvl4pPr marL="1246784" algn="l" defTabSz="831190" rtl="0" eaLnBrk="1" latinLnBrk="0" hangingPunct="1">
      <a:defRPr sz="1091" kern="1200">
        <a:solidFill>
          <a:schemeClr val="tx1"/>
        </a:solidFill>
        <a:latin typeface="+mn-lt"/>
        <a:ea typeface="+mn-ea"/>
        <a:cs typeface="+mn-cs"/>
      </a:defRPr>
    </a:lvl4pPr>
    <a:lvl5pPr marL="1662379" algn="l" defTabSz="831190" rtl="0" eaLnBrk="1" latinLnBrk="0" hangingPunct="1">
      <a:defRPr sz="1091" kern="1200">
        <a:solidFill>
          <a:schemeClr val="tx1"/>
        </a:solidFill>
        <a:latin typeface="+mn-lt"/>
        <a:ea typeface="+mn-ea"/>
        <a:cs typeface="+mn-cs"/>
      </a:defRPr>
    </a:lvl5pPr>
    <a:lvl6pPr marL="2077974" algn="l" defTabSz="831190" rtl="0" eaLnBrk="1" latinLnBrk="0" hangingPunct="1">
      <a:defRPr sz="1091" kern="1200">
        <a:solidFill>
          <a:schemeClr val="tx1"/>
        </a:solidFill>
        <a:latin typeface="+mn-lt"/>
        <a:ea typeface="+mn-ea"/>
        <a:cs typeface="+mn-cs"/>
      </a:defRPr>
    </a:lvl6pPr>
    <a:lvl7pPr marL="2493569" algn="l" defTabSz="831190" rtl="0" eaLnBrk="1" latinLnBrk="0" hangingPunct="1">
      <a:defRPr sz="1091" kern="1200">
        <a:solidFill>
          <a:schemeClr val="tx1"/>
        </a:solidFill>
        <a:latin typeface="+mn-lt"/>
        <a:ea typeface="+mn-ea"/>
        <a:cs typeface="+mn-cs"/>
      </a:defRPr>
    </a:lvl7pPr>
    <a:lvl8pPr marL="2909164" algn="l" defTabSz="831190" rtl="0" eaLnBrk="1" latinLnBrk="0" hangingPunct="1">
      <a:defRPr sz="1091" kern="1200">
        <a:solidFill>
          <a:schemeClr val="tx1"/>
        </a:solidFill>
        <a:latin typeface="+mn-lt"/>
        <a:ea typeface="+mn-ea"/>
        <a:cs typeface="+mn-cs"/>
      </a:defRPr>
    </a:lvl8pPr>
    <a:lvl9pPr marL="3324758" algn="l" defTabSz="831190" rtl="0" eaLnBrk="1" latinLnBrk="0" hangingPunct="1">
      <a:defRPr sz="109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DA7CFFB-3F04-A644-ABA1-96DE775D1B20}" type="slidenum">
              <a:rPr lang="en-US" smtClean="0"/>
              <a:t>1</a:t>
            </a:fld>
            <a:endParaRPr lang="en-US"/>
          </a:p>
        </p:txBody>
      </p:sp>
    </p:spTree>
    <p:extLst>
      <p:ext uri="{BB962C8B-B14F-4D97-AF65-F5344CB8AC3E}">
        <p14:creationId xmlns:p14="http://schemas.microsoft.com/office/powerpoint/2010/main" val="2123854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489452"/>
            <a:ext cx="31089600" cy="9550400"/>
          </a:xfrm>
        </p:spPr>
        <p:txBody>
          <a:bodyPr anchor="b"/>
          <a:lstStyle>
            <a:lvl1pPr algn="ctr">
              <a:defRPr sz="24000"/>
            </a:lvl1pPr>
          </a:lstStyle>
          <a:p>
            <a:r>
              <a:rPr lang="en-US"/>
              <a:t>Click to edit Master title style</a:t>
            </a:r>
          </a:p>
        </p:txBody>
      </p:sp>
      <p:sp>
        <p:nvSpPr>
          <p:cNvPr id="3" name="Subtitle 2"/>
          <p:cNvSpPr>
            <a:spLocks noGrp="1"/>
          </p:cNvSpPr>
          <p:nvPr>
            <p:ph type="subTitle" idx="1"/>
          </p:nvPr>
        </p:nvSpPr>
        <p:spPr>
          <a:xfrm>
            <a:off x="4572000" y="14408152"/>
            <a:ext cx="27432000" cy="6623048"/>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p>
        </p:txBody>
      </p:sp>
      <p:sp>
        <p:nvSpPr>
          <p:cNvPr id="4" name="Date Placeholder 3"/>
          <p:cNvSpPr>
            <a:spLocks noGrp="1"/>
          </p:cNvSpPr>
          <p:nvPr>
            <p:ph type="dt" sz="half" idx="10"/>
          </p:nvPr>
        </p:nvSpPr>
        <p:spPr/>
        <p:txBody>
          <a:bodyPr/>
          <a:lstStyle/>
          <a:p>
            <a:fld id="{071D9034-8C4C-43FC-992A-5C073EC8907D}" type="datetimeFigureOut">
              <a:rPr lang="en-US" smtClean="0"/>
              <a:t>5/9/22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985506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71D9034-8C4C-43FC-992A-5C073EC8907D}" type="datetimeFigureOut">
              <a:rPr lang="en-US" smtClean="0"/>
              <a:t>5/9/22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31026350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460500"/>
            <a:ext cx="7886700" cy="2324735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514602" y="1460500"/>
            <a:ext cx="23202900" cy="232473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71D9034-8C4C-43FC-992A-5C073EC8907D}" type="datetimeFigureOut">
              <a:rPr lang="en-US" smtClean="0"/>
              <a:t>5/9/22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2428451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71D9034-8C4C-43FC-992A-5C073EC8907D}" type="datetimeFigureOut">
              <a:rPr lang="en-US" smtClean="0"/>
              <a:t>5/9/22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2575231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6838958"/>
            <a:ext cx="31546800" cy="11410948"/>
          </a:xfrm>
        </p:spPr>
        <p:txBody>
          <a:bodyPr anchor="b"/>
          <a:lstStyle>
            <a:lvl1pPr>
              <a:defRPr sz="24000"/>
            </a:lvl1pPr>
          </a:lstStyle>
          <a:p>
            <a:r>
              <a:rPr lang="en-US"/>
              <a:t>Click to edit Master title style</a:t>
            </a:r>
          </a:p>
        </p:txBody>
      </p:sp>
      <p:sp>
        <p:nvSpPr>
          <p:cNvPr id="3" name="Text Placeholder 2"/>
          <p:cNvSpPr>
            <a:spLocks noGrp="1"/>
          </p:cNvSpPr>
          <p:nvPr>
            <p:ph type="body" idx="1"/>
          </p:nvPr>
        </p:nvSpPr>
        <p:spPr>
          <a:xfrm>
            <a:off x="2495552" y="18357858"/>
            <a:ext cx="31546800" cy="600074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1D9034-8C4C-43FC-992A-5C073EC8907D}" type="datetimeFigureOut">
              <a:rPr lang="en-US" smtClean="0"/>
              <a:t>5/9/22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570645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514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8516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71D9034-8C4C-43FC-992A-5C073EC8907D}" type="datetimeFigureOut">
              <a:rPr lang="en-US" smtClean="0"/>
              <a:t>5/9/22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14296326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460506"/>
            <a:ext cx="31546800" cy="5302252"/>
          </a:xfrm>
        </p:spPr>
        <p:txBody>
          <a:bodyPr/>
          <a:lstStyle/>
          <a:p>
            <a:r>
              <a:rPr lang="en-US"/>
              <a:t>Click to edit Master title style</a:t>
            </a:r>
          </a:p>
        </p:txBody>
      </p:sp>
      <p:sp>
        <p:nvSpPr>
          <p:cNvPr id="3" name="Text Placeholder 2"/>
          <p:cNvSpPr>
            <a:spLocks noGrp="1"/>
          </p:cNvSpPr>
          <p:nvPr>
            <p:ph type="body" idx="1"/>
          </p:nvPr>
        </p:nvSpPr>
        <p:spPr>
          <a:xfrm>
            <a:off x="2519368" y="6724652"/>
            <a:ext cx="15473360"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4" name="Content Placeholder 3"/>
          <p:cNvSpPr>
            <a:spLocks noGrp="1"/>
          </p:cNvSpPr>
          <p:nvPr>
            <p:ph sz="half" idx="2"/>
          </p:nvPr>
        </p:nvSpPr>
        <p:spPr>
          <a:xfrm>
            <a:off x="2519368" y="10020300"/>
            <a:ext cx="15473360"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8516602" y="6724652"/>
            <a:ext cx="15549564"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6" name="Content Placeholder 5"/>
          <p:cNvSpPr>
            <a:spLocks noGrp="1"/>
          </p:cNvSpPr>
          <p:nvPr>
            <p:ph sz="quarter" idx="4"/>
          </p:nvPr>
        </p:nvSpPr>
        <p:spPr>
          <a:xfrm>
            <a:off x="18516602" y="10020300"/>
            <a:ext cx="15549564"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71D9034-8C4C-43FC-992A-5C073EC8907D}" type="datetimeFigureOut">
              <a:rPr lang="en-US" smtClean="0"/>
              <a:t>5/9/22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157629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71D9034-8C4C-43FC-992A-5C073EC8907D}" type="datetimeFigureOut">
              <a:rPr lang="en-US" smtClean="0"/>
              <a:t>5/9/22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3458027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1D9034-8C4C-43FC-992A-5C073EC8907D}" type="datetimeFigureOut">
              <a:rPr lang="en-US" smtClean="0"/>
              <a:t>5/9/22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2656571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p>
        </p:txBody>
      </p:sp>
      <p:sp>
        <p:nvSpPr>
          <p:cNvPr id="3" name="Content Placeholder 2"/>
          <p:cNvSpPr>
            <a:spLocks noGrp="1"/>
          </p:cNvSpPr>
          <p:nvPr>
            <p:ph idx="1"/>
          </p:nvPr>
        </p:nvSpPr>
        <p:spPr>
          <a:xfrm>
            <a:off x="15549564" y="3949706"/>
            <a:ext cx="18516600" cy="19494500"/>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071D9034-8C4C-43FC-992A-5C073EC8907D}" type="datetimeFigureOut">
              <a:rPr lang="en-US" smtClean="0"/>
              <a:t>5/9/22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34394038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p>
        </p:txBody>
      </p:sp>
      <p:sp>
        <p:nvSpPr>
          <p:cNvPr id="3" name="Picture Placeholder 2"/>
          <p:cNvSpPr>
            <a:spLocks noGrp="1" noChangeAspect="1"/>
          </p:cNvSpPr>
          <p:nvPr>
            <p:ph type="pic" idx="1"/>
          </p:nvPr>
        </p:nvSpPr>
        <p:spPr>
          <a:xfrm>
            <a:off x="15549564" y="3949706"/>
            <a:ext cx="18516600" cy="19494500"/>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071D9034-8C4C-43FC-992A-5C073EC8907D}" type="datetimeFigureOut">
              <a:rPr lang="en-US" smtClean="0"/>
              <a:t>5/9/22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BA3F9B-84F5-4604-A773-2B06FE69B4CC}" type="slidenum">
              <a:rPr lang="en-US" smtClean="0"/>
              <a:t>‹#›</a:t>
            </a:fld>
            <a:endParaRPr lang="en-US"/>
          </a:p>
        </p:txBody>
      </p:sp>
    </p:spTree>
    <p:extLst>
      <p:ext uri="{BB962C8B-B14F-4D97-AF65-F5344CB8AC3E}">
        <p14:creationId xmlns:p14="http://schemas.microsoft.com/office/powerpoint/2010/main" val="23978803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460506"/>
            <a:ext cx="31546800" cy="53022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514600" y="7302500"/>
            <a:ext cx="31546800" cy="17405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514600" y="25425406"/>
            <a:ext cx="8229600" cy="1460500"/>
          </a:xfrm>
          <a:prstGeom prst="rect">
            <a:avLst/>
          </a:prstGeom>
        </p:spPr>
        <p:txBody>
          <a:bodyPr vert="horz" lIns="91440" tIns="45720" rIns="91440" bIns="45720" rtlCol="0" anchor="ctr"/>
          <a:lstStyle>
            <a:lvl1pPr algn="l">
              <a:defRPr sz="4800">
                <a:solidFill>
                  <a:schemeClr val="tx1">
                    <a:tint val="75000"/>
                  </a:schemeClr>
                </a:solidFill>
              </a:defRPr>
            </a:lvl1pPr>
          </a:lstStyle>
          <a:p>
            <a:fld id="{071D9034-8C4C-43FC-992A-5C073EC8907D}" type="datetimeFigureOut">
              <a:rPr lang="en-US" smtClean="0"/>
              <a:t>5/9/22</a:t>
            </a:fld>
            <a:endParaRPr lang="en-US"/>
          </a:p>
        </p:txBody>
      </p:sp>
      <p:sp>
        <p:nvSpPr>
          <p:cNvPr id="5" name="Footer Placeholder 4"/>
          <p:cNvSpPr>
            <a:spLocks noGrp="1"/>
          </p:cNvSpPr>
          <p:nvPr>
            <p:ph type="ftr" sz="quarter" idx="3"/>
          </p:nvPr>
        </p:nvSpPr>
        <p:spPr>
          <a:xfrm>
            <a:off x="12115800" y="25425406"/>
            <a:ext cx="12344400" cy="1460500"/>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831800" y="25425406"/>
            <a:ext cx="8229600" cy="1460500"/>
          </a:xfrm>
          <a:prstGeom prst="rect">
            <a:avLst/>
          </a:prstGeom>
        </p:spPr>
        <p:txBody>
          <a:bodyPr vert="horz" lIns="91440" tIns="45720" rIns="91440" bIns="45720" rtlCol="0" anchor="ctr"/>
          <a:lstStyle>
            <a:lvl1pPr algn="r">
              <a:defRPr sz="4800">
                <a:solidFill>
                  <a:schemeClr val="tx1">
                    <a:tint val="75000"/>
                  </a:schemeClr>
                </a:solidFill>
              </a:defRPr>
            </a:lvl1pPr>
          </a:lstStyle>
          <a:p>
            <a:fld id="{F6BA3F9B-84F5-4604-A773-2B06FE69B4CC}" type="slidenum">
              <a:rPr lang="en-US" smtClean="0"/>
              <a:t>‹#›</a:t>
            </a:fld>
            <a:endParaRPr lang="en-US"/>
          </a:p>
        </p:txBody>
      </p:sp>
    </p:spTree>
    <p:extLst>
      <p:ext uri="{BB962C8B-B14F-4D97-AF65-F5344CB8AC3E}">
        <p14:creationId xmlns:p14="http://schemas.microsoft.com/office/powerpoint/2010/main" val="16424532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jpe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A437C3-FDD4-42EF-AAA0-1D94BE803789}"/>
              </a:ext>
            </a:extLst>
          </p:cNvPr>
          <p:cNvSpPr/>
          <p:nvPr/>
        </p:nvSpPr>
        <p:spPr>
          <a:xfrm>
            <a:off x="1" y="2042627"/>
            <a:ext cx="36576000" cy="25389372"/>
          </a:xfrm>
          <a:prstGeom prst="rect">
            <a:avLst/>
          </a:prstGeom>
          <a:solidFill>
            <a:srgbClr val="EFEC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a:latin typeface="Myriad Pro" panose="020B0503030403020204" pitchFamily="34" charset="0"/>
            </a:endParaRPr>
          </a:p>
        </p:txBody>
      </p:sp>
      <p:sp>
        <p:nvSpPr>
          <p:cNvPr id="23" name="Rectangle 22">
            <a:extLst>
              <a:ext uri="{FF2B5EF4-FFF2-40B4-BE49-F238E27FC236}">
                <a16:creationId xmlns:a16="http://schemas.microsoft.com/office/drawing/2014/main" id="{A7F945FE-DF64-4F9B-A388-73A7C9D3C844}"/>
              </a:ext>
            </a:extLst>
          </p:cNvPr>
          <p:cNvSpPr/>
          <p:nvPr/>
        </p:nvSpPr>
        <p:spPr>
          <a:xfrm>
            <a:off x="0" y="1"/>
            <a:ext cx="36576000" cy="2966031"/>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a:latin typeface="Myriad Pro" panose="020B0503030403020204" pitchFamily="34" charset="0"/>
            </a:endParaRPr>
          </a:p>
        </p:txBody>
      </p:sp>
      <p:sp>
        <p:nvSpPr>
          <p:cNvPr id="5" name="Rectangle 4">
            <a:extLst>
              <a:ext uri="{FF2B5EF4-FFF2-40B4-BE49-F238E27FC236}">
                <a16:creationId xmlns:a16="http://schemas.microsoft.com/office/drawing/2014/main" id="{70DC2AC8-C6A3-4155-BD51-69C5B76A5316}"/>
              </a:ext>
            </a:extLst>
          </p:cNvPr>
          <p:cNvSpPr/>
          <p:nvPr/>
        </p:nvSpPr>
        <p:spPr>
          <a:xfrm>
            <a:off x="-54744" y="404911"/>
            <a:ext cx="36576000" cy="1092607"/>
          </a:xfrm>
          <a:prstGeom prst="rect">
            <a:avLst/>
          </a:prstGeom>
        </p:spPr>
        <p:txBody>
          <a:bodyPr wrap="square" lIns="91440" tIns="45720" rIns="91440" bIns="45720" anchor="t">
            <a:spAutoFit/>
          </a:bodyPr>
          <a:lstStyle/>
          <a:p>
            <a:pPr algn="ctr"/>
            <a:r>
              <a:rPr lang="en-US" sz="6500" b="1" kern="0">
                <a:solidFill>
                  <a:schemeClr val="bg1"/>
                </a:solidFill>
                <a:latin typeface="Comic Sans MS"/>
                <a:ea typeface="+mn-lt"/>
                <a:cs typeface="Times New Roman"/>
              </a:rPr>
              <a:t>Face Anonymizer </a:t>
            </a:r>
            <a:endParaRPr lang="en-US">
              <a:solidFill>
                <a:schemeClr val="bg1"/>
              </a:solidFill>
              <a:latin typeface="Comic Sans MS"/>
            </a:endParaRPr>
          </a:p>
        </p:txBody>
      </p:sp>
      <p:sp>
        <p:nvSpPr>
          <p:cNvPr id="2" name="TextBox 1">
            <a:extLst>
              <a:ext uri="{FF2B5EF4-FFF2-40B4-BE49-F238E27FC236}">
                <a16:creationId xmlns:a16="http://schemas.microsoft.com/office/drawing/2014/main" id="{7E86F73B-90C8-4180-B8D4-90F7A18509D2}"/>
              </a:ext>
            </a:extLst>
          </p:cNvPr>
          <p:cNvSpPr txBox="1"/>
          <p:nvPr/>
        </p:nvSpPr>
        <p:spPr>
          <a:xfrm>
            <a:off x="0" y="1535817"/>
            <a:ext cx="36521255" cy="931794"/>
          </a:xfrm>
          <a:prstGeom prst="rect">
            <a:avLst/>
          </a:prstGeom>
          <a:noFill/>
        </p:spPr>
        <p:txBody>
          <a:bodyPr wrap="square" lIns="91440" tIns="45720" rIns="91440" bIns="45720" rtlCol="0" anchor="t">
            <a:spAutoFit/>
          </a:bodyPr>
          <a:lstStyle/>
          <a:p>
            <a:pPr algn="ctr"/>
            <a:r>
              <a:rPr lang="en-US" sz="5450">
                <a:solidFill>
                  <a:schemeClr val="bg1"/>
                </a:solidFill>
                <a:latin typeface="Comic Sans MS"/>
                <a:ea typeface="+mn-lt"/>
                <a:cs typeface="+mn-lt"/>
              </a:rPr>
              <a:t>Andrés Beck-Ruiz, Claire Oberg, Jed Fox</a:t>
            </a:r>
          </a:p>
        </p:txBody>
      </p:sp>
      <p:grpSp>
        <p:nvGrpSpPr>
          <p:cNvPr id="235" name="Group 234">
            <a:extLst>
              <a:ext uri="{FF2B5EF4-FFF2-40B4-BE49-F238E27FC236}">
                <a16:creationId xmlns:a16="http://schemas.microsoft.com/office/drawing/2014/main" id="{02D06680-532E-4F0F-93C1-3FD9D403E1B9}"/>
              </a:ext>
            </a:extLst>
          </p:cNvPr>
          <p:cNvGrpSpPr/>
          <p:nvPr/>
        </p:nvGrpSpPr>
        <p:grpSpPr>
          <a:xfrm>
            <a:off x="305160" y="3468101"/>
            <a:ext cx="36142360" cy="23719729"/>
            <a:chOff x="221430" y="3807038"/>
            <a:chExt cx="39756597" cy="26091703"/>
          </a:xfrm>
        </p:grpSpPr>
        <p:grpSp>
          <p:nvGrpSpPr>
            <p:cNvPr id="234" name="Group 233">
              <a:extLst>
                <a:ext uri="{FF2B5EF4-FFF2-40B4-BE49-F238E27FC236}">
                  <a16:creationId xmlns:a16="http://schemas.microsoft.com/office/drawing/2014/main" id="{A8671E7A-CC61-41D7-86DA-604D48FB4E6B}"/>
                </a:ext>
              </a:extLst>
            </p:cNvPr>
            <p:cNvGrpSpPr/>
            <p:nvPr/>
          </p:nvGrpSpPr>
          <p:grpSpPr>
            <a:xfrm>
              <a:off x="607955" y="3807038"/>
              <a:ext cx="39094701" cy="7051383"/>
              <a:chOff x="607955" y="3807038"/>
              <a:chExt cx="39094701" cy="7051383"/>
            </a:xfrm>
          </p:grpSpPr>
          <p:grpSp>
            <p:nvGrpSpPr>
              <p:cNvPr id="21" name="Group 20">
                <a:extLst>
                  <a:ext uri="{FF2B5EF4-FFF2-40B4-BE49-F238E27FC236}">
                    <a16:creationId xmlns:a16="http://schemas.microsoft.com/office/drawing/2014/main" id="{E8AFEF31-7A5C-4BDF-83AF-917579776E11}"/>
                  </a:ext>
                </a:extLst>
              </p:cNvPr>
              <p:cNvGrpSpPr/>
              <p:nvPr/>
            </p:nvGrpSpPr>
            <p:grpSpPr>
              <a:xfrm>
                <a:off x="607955" y="3810239"/>
                <a:ext cx="12761890" cy="7044980"/>
                <a:chOff x="528371" y="3780336"/>
                <a:chExt cx="16235628" cy="7044980"/>
              </a:xfrm>
            </p:grpSpPr>
            <p:grpSp>
              <p:nvGrpSpPr>
                <p:cNvPr id="20" name="Group 19">
                  <a:extLst>
                    <a:ext uri="{FF2B5EF4-FFF2-40B4-BE49-F238E27FC236}">
                      <a16:creationId xmlns:a16="http://schemas.microsoft.com/office/drawing/2014/main" id="{561AF572-863E-44DC-B6E9-4C1DFBAE0E8F}"/>
                    </a:ext>
                  </a:extLst>
                </p:cNvPr>
                <p:cNvGrpSpPr/>
                <p:nvPr/>
              </p:nvGrpSpPr>
              <p:grpSpPr>
                <a:xfrm>
                  <a:off x="528371" y="3780336"/>
                  <a:ext cx="16235628" cy="7044980"/>
                  <a:chOff x="528371" y="3780336"/>
                  <a:chExt cx="16235628" cy="7044980"/>
                </a:xfrm>
              </p:grpSpPr>
              <p:sp>
                <p:nvSpPr>
                  <p:cNvPr id="46" name="Rectangle 45">
                    <a:extLst>
                      <a:ext uri="{FF2B5EF4-FFF2-40B4-BE49-F238E27FC236}">
                        <a16:creationId xmlns:a16="http://schemas.microsoft.com/office/drawing/2014/main" id="{D5541095-5A62-4AC5-8702-329303BF571D}"/>
                      </a:ext>
                    </a:extLst>
                  </p:cNvPr>
                  <p:cNvSpPr/>
                  <p:nvPr/>
                </p:nvSpPr>
                <p:spPr>
                  <a:xfrm>
                    <a:off x="528372" y="3785008"/>
                    <a:ext cx="16235627" cy="7040308"/>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a:solidFill>
                        <a:schemeClr val="bg1"/>
                      </a:solidFill>
                      <a:latin typeface="Myriad Pro" panose="020B0503030403020204" pitchFamily="34" charset="0"/>
                    </a:endParaRPr>
                  </a:p>
                </p:txBody>
              </p:sp>
              <p:sp>
                <p:nvSpPr>
                  <p:cNvPr id="32" name="Title 1">
                    <a:extLst>
                      <a:ext uri="{FF2B5EF4-FFF2-40B4-BE49-F238E27FC236}">
                        <a16:creationId xmlns:a16="http://schemas.microsoft.com/office/drawing/2014/main" id="{62B7F180-BE66-4621-A55E-204ED1858219}"/>
                      </a:ext>
                    </a:extLst>
                  </p:cNvPr>
                  <p:cNvSpPr txBox="1">
                    <a:spLocks/>
                  </p:cNvSpPr>
                  <p:nvPr/>
                </p:nvSpPr>
                <p:spPr>
                  <a:xfrm>
                    <a:off x="528371" y="3780336"/>
                    <a:ext cx="16235627" cy="959241"/>
                  </a:xfrm>
                  <a:prstGeom prst="rect">
                    <a:avLst/>
                  </a:prstGeom>
                  <a:gradFill flip="none" rotWithShape="1">
                    <a:gsLst>
                      <a:gs pos="0">
                        <a:srgbClr val="E7312D"/>
                      </a:gs>
                      <a:gs pos="97000">
                        <a:srgbClr val="7F1B18"/>
                      </a:gs>
                    </a:gsLst>
                    <a:lin ang="16200000" scaled="1"/>
                    <a:tileRect/>
                  </a:gra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64" b="1">
                        <a:solidFill>
                          <a:schemeClr val="bg1"/>
                        </a:solidFill>
                        <a:latin typeface="Comic Sans MS" panose="030F0902030302020204" pitchFamily="66" charset="0"/>
                      </a:rPr>
                      <a:t>Motivation</a:t>
                    </a:r>
                  </a:p>
                </p:txBody>
              </p:sp>
            </p:grpSp>
            <p:sp>
              <p:nvSpPr>
                <p:cNvPr id="324" name="TextBox 323">
                  <a:extLst>
                    <a:ext uri="{FF2B5EF4-FFF2-40B4-BE49-F238E27FC236}">
                      <a16:creationId xmlns:a16="http://schemas.microsoft.com/office/drawing/2014/main" id="{834105EF-BF6E-47B5-B1C9-6AFA75F45859}"/>
                    </a:ext>
                  </a:extLst>
                </p:cNvPr>
                <p:cNvSpPr txBox="1"/>
                <p:nvPr/>
              </p:nvSpPr>
              <p:spPr>
                <a:xfrm>
                  <a:off x="866344" y="4969803"/>
                  <a:ext cx="15590843" cy="5484578"/>
                </a:xfrm>
                <a:prstGeom prst="rect">
                  <a:avLst/>
                </a:prstGeom>
                <a:noFill/>
              </p:spPr>
              <p:txBody>
                <a:bodyPr wrap="square" rtlCol="0">
                  <a:spAutoFit/>
                </a:bodyPr>
                <a:lstStyle/>
                <a:p>
                  <a:r>
                    <a:rPr lang="en-US" sz="5300">
                      <a:latin typeface="Lucida Grande" panose="020B0600040502020204" pitchFamily="34" charset="0"/>
                      <a:ea typeface="Helvetica Neue" panose="02000503000000020004" pitchFamily="2" charset="0"/>
                      <a:cs typeface="Lucida Grande" panose="020B0600040502020204" pitchFamily="34" charset="0"/>
                    </a:rPr>
                    <a:t>We wanted to build a system that allows users to easily anonymize faces in an image or video for privacy reasons, while still maintaining important signals like facial expressions.</a:t>
                  </a:r>
                </a:p>
              </p:txBody>
            </p:sp>
          </p:grpSp>
          <p:grpSp>
            <p:nvGrpSpPr>
              <p:cNvPr id="13" name="Group 12">
                <a:extLst>
                  <a:ext uri="{FF2B5EF4-FFF2-40B4-BE49-F238E27FC236}">
                    <a16:creationId xmlns:a16="http://schemas.microsoft.com/office/drawing/2014/main" id="{BE64387E-CA23-4EC6-97D8-9B3293C8E080}"/>
                  </a:ext>
                </a:extLst>
              </p:cNvPr>
              <p:cNvGrpSpPr/>
              <p:nvPr/>
            </p:nvGrpSpPr>
            <p:grpSpPr>
              <a:xfrm>
                <a:off x="13599291" y="3810239"/>
                <a:ext cx="13080488" cy="7044980"/>
                <a:chOff x="13500301" y="3780336"/>
                <a:chExt cx="13080488" cy="7044980"/>
              </a:xfrm>
            </p:grpSpPr>
            <p:grpSp>
              <p:nvGrpSpPr>
                <p:cNvPr id="93" name="Group 92">
                  <a:extLst>
                    <a:ext uri="{FF2B5EF4-FFF2-40B4-BE49-F238E27FC236}">
                      <a16:creationId xmlns:a16="http://schemas.microsoft.com/office/drawing/2014/main" id="{F38B3DE2-A0A3-4805-943B-B0A2F36EBB41}"/>
                    </a:ext>
                  </a:extLst>
                </p:cNvPr>
                <p:cNvGrpSpPr/>
                <p:nvPr/>
              </p:nvGrpSpPr>
              <p:grpSpPr>
                <a:xfrm>
                  <a:off x="13500301" y="3780336"/>
                  <a:ext cx="13080488" cy="7044980"/>
                  <a:chOff x="17811102" y="3780336"/>
                  <a:chExt cx="9488352" cy="7044980"/>
                </a:xfrm>
              </p:grpSpPr>
              <p:sp>
                <p:nvSpPr>
                  <p:cNvPr id="326" name="Rectangle 325">
                    <a:extLst>
                      <a:ext uri="{FF2B5EF4-FFF2-40B4-BE49-F238E27FC236}">
                        <a16:creationId xmlns:a16="http://schemas.microsoft.com/office/drawing/2014/main" id="{9B2331AD-DCA8-491C-83E0-99DBF80E46F5}"/>
                      </a:ext>
                    </a:extLst>
                  </p:cNvPr>
                  <p:cNvSpPr/>
                  <p:nvPr/>
                </p:nvSpPr>
                <p:spPr>
                  <a:xfrm>
                    <a:off x="17811102" y="3785008"/>
                    <a:ext cx="9488352" cy="7040308"/>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a:solidFill>
                        <a:schemeClr val="bg1"/>
                      </a:solidFill>
                      <a:latin typeface="Myriad Pro" panose="020B0503030403020204" pitchFamily="34" charset="0"/>
                    </a:endParaRPr>
                  </a:p>
                </p:txBody>
              </p:sp>
              <p:sp>
                <p:nvSpPr>
                  <p:cNvPr id="327" name="Title 1">
                    <a:extLst>
                      <a:ext uri="{FF2B5EF4-FFF2-40B4-BE49-F238E27FC236}">
                        <a16:creationId xmlns:a16="http://schemas.microsoft.com/office/drawing/2014/main" id="{E4B0E8EC-F106-47EF-8CD5-47ED94FEC168}"/>
                      </a:ext>
                    </a:extLst>
                  </p:cNvPr>
                  <p:cNvSpPr txBox="1">
                    <a:spLocks/>
                  </p:cNvSpPr>
                  <p:nvPr/>
                </p:nvSpPr>
                <p:spPr>
                  <a:xfrm>
                    <a:off x="17811102" y="3780336"/>
                    <a:ext cx="9488352" cy="959241"/>
                  </a:xfrm>
                  <a:prstGeom prst="rect">
                    <a:avLst/>
                  </a:prstGeom>
                  <a:gradFill flip="none" rotWithShape="1">
                    <a:gsLst>
                      <a:gs pos="0">
                        <a:srgbClr val="E7312D"/>
                      </a:gs>
                      <a:gs pos="97000">
                        <a:srgbClr val="7F1B18"/>
                      </a:gs>
                    </a:gsLst>
                    <a:lin ang="16200000" scaled="1"/>
                    <a:tileRect/>
                  </a:gra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64" b="1">
                        <a:solidFill>
                          <a:schemeClr val="bg1"/>
                        </a:solidFill>
                        <a:latin typeface="Comic Sans MS" panose="030F0902030302020204" pitchFamily="66" charset="0"/>
                      </a:rPr>
                      <a:t>Define the problem</a:t>
                    </a:r>
                  </a:p>
                </p:txBody>
              </p:sp>
            </p:grpSp>
            <p:sp>
              <p:nvSpPr>
                <p:cNvPr id="212" name="TextBox 211">
                  <a:extLst>
                    <a:ext uri="{FF2B5EF4-FFF2-40B4-BE49-F238E27FC236}">
                      <a16:creationId xmlns:a16="http://schemas.microsoft.com/office/drawing/2014/main" id="{759AC739-EC08-4F69-9A19-E06337F00D37}"/>
                    </a:ext>
                  </a:extLst>
                </p:cNvPr>
                <p:cNvSpPr txBox="1"/>
                <p:nvPr/>
              </p:nvSpPr>
              <p:spPr>
                <a:xfrm>
                  <a:off x="13600908" y="4950298"/>
                  <a:ext cx="12264009" cy="4841326"/>
                </a:xfrm>
                <a:prstGeom prst="rect">
                  <a:avLst/>
                </a:prstGeom>
                <a:noFill/>
              </p:spPr>
              <p:txBody>
                <a:bodyPr wrap="square" rtlCol="0">
                  <a:spAutoFit/>
                </a:bodyPr>
                <a:lstStyle/>
                <a:p>
                  <a:pPr marL="457200" indent="-457200">
                    <a:buFont typeface="Arial" panose="020B0604020202020204" pitchFamily="34" charset="0"/>
                    <a:buChar char="•"/>
                  </a:pPr>
                  <a:r>
                    <a:rPr lang="en-US" sz="4000">
                      <a:latin typeface="Lucida Grande" panose="020B0600040502020204" pitchFamily="34" charset="0"/>
                      <a:cs typeface="Lucida Grande" panose="020B0600040502020204" pitchFamily="34" charset="0"/>
                    </a:rPr>
                    <a:t>Existing approaches use complex models that may be difficult to run on consumer hardware</a:t>
                  </a:r>
                </a:p>
                <a:p>
                  <a:pPr marL="457200" indent="-457200">
                    <a:buFont typeface="Arial" panose="020B0604020202020204" pitchFamily="34" charset="0"/>
                    <a:buChar char="•"/>
                  </a:pPr>
                  <a:r>
                    <a:rPr lang="en-US" sz="4000">
                      <a:latin typeface="Lucida Grande" panose="020B0600040502020204" pitchFamily="34" charset="0"/>
                      <a:cs typeface="Lucida Grande" panose="020B0600040502020204" pitchFamily="34" charset="0"/>
                    </a:rPr>
                    <a:t>We want to retain facial expressions and other information useful for humanizing people without identifying them</a:t>
                  </a:r>
                </a:p>
                <a:p>
                  <a:pPr marL="457200" indent="-457200">
                    <a:buFont typeface="Arial" panose="020B0604020202020204" pitchFamily="34" charset="0"/>
                    <a:buChar char="•"/>
                  </a:pPr>
                  <a:r>
                    <a:rPr lang="en-US" sz="4000">
                      <a:latin typeface="Lucida Grande" panose="020B0600040502020204" pitchFamily="34" charset="0"/>
                      <a:cs typeface="Lucida Grande" panose="020B0600040502020204" pitchFamily="34" charset="0"/>
                    </a:rPr>
                    <a:t>We don’t want to draw from images of real people as the replacements</a:t>
                  </a:r>
                </a:p>
              </p:txBody>
            </p:sp>
          </p:grpSp>
          <p:grpSp>
            <p:nvGrpSpPr>
              <p:cNvPr id="15" name="Group 14">
                <a:extLst>
                  <a:ext uri="{FF2B5EF4-FFF2-40B4-BE49-F238E27FC236}">
                    <a16:creationId xmlns:a16="http://schemas.microsoft.com/office/drawing/2014/main" id="{DA8A223A-6F41-4106-B561-4B2B68E5632D}"/>
                  </a:ext>
                </a:extLst>
              </p:cNvPr>
              <p:cNvGrpSpPr/>
              <p:nvPr/>
            </p:nvGrpSpPr>
            <p:grpSpPr>
              <a:xfrm>
                <a:off x="26909225" y="3807038"/>
                <a:ext cx="12793431" cy="7051383"/>
                <a:chOff x="26909227" y="3773932"/>
                <a:chExt cx="12793431" cy="7051383"/>
              </a:xfrm>
            </p:grpSpPr>
            <p:grpSp>
              <p:nvGrpSpPr>
                <p:cNvPr id="97" name="Group 96">
                  <a:extLst>
                    <a:ext uri="{FF2B5EF4-FFF2-40B4-BE49-F238E27FC236}">
                      <a16:creationId xmlns:a16="http://schemas.microsoft.com/office/drawing/2014/main" id="{C5FB14EE-70FA-4E93-B0B1-896C316EC117}"/>
                    </a:ext>
                  </a:extLst>
                </p:cNvPr>
                <p:cNvGrpSpPr/>
                <p:nvPr/>
              </p:nvGrpSpPr>
              <p:grpSpPr>
                <a:xfrm>
                  <a:off x="26909227" y="3773932"/>
                  <a:ext cx="12793431" cy="7051383"/>
                  <a:chOff x="27634435" y="3773932"/>
                  <a:chExt cx="12068222" cy="7051383"/>
                </a:xfrm>
              </p:grpSpPr>
              <p:sp>
                <p:nvSpPr>
                  <p:cNvPr id="370" name="Rectangle 369">
                    <a:extLst>
                      <a:ext uri="{FF2B5EF4-FFF2-40B4-BE49-F238E27FC236}">
                        <a16:creationId xmlns:a16="http://schemas.microsoft.com/office/drawing/2014/main" id="{8E0602D7-3FAD-4DDB-8FD8-5B9A523D9CA2}"/>
                      </a:ext>
                    </a:extLst>
                  </p:cNvPr>
                  <p:cNvSpPr/>
                  <p:nvPr/>
                </p:nvSpPr>
                <p:spPr>
                  <a:xfrm>
                    <a:off x="27634436" y="3780336"/>
                    <a:ext cx="12068221" cy="7044979"/>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a:solidFill>
                        <a:schemeClr val="bg1"/>
                      </a:solidFill>
                      <a:latin typeface="Myriad Pro" panose="020B0503030403020204" pitchFamily="34" charset="0"/>
                    </a:endParaRPr>
                  </a:p>
                </p:txBody>
              </p:sp>
              <p:sp>
                <p:nvSpPr>
                  <p:cNvPr id="371" name="Title 1">
                    <a:extLst>
                      <a:ext uri="{FF2B5EF4-FFF2-40B4-BE49-F238E27FC236}">
                        <a16:creationId xmlns:a16="http://schemas.microsoft.com/office/drawing/2014/main" id="{606F1E0F-32C3-4D92-9416-077B326E39D3}"/>
                      </a:ext>
                    </a:extLst>
                  </p:cNvPr>
                  <p:cNvSpPr txBox="1">
                    <a:spLocks/>
                  </p:cNvSpPr>
                  <p:nvPr/>
                </p:nvSpPr>
                <p:spPr>
                  <a:xfrm>
                    <a:off x="27634435" y="3773932"/>
                    <a:ext cx="12068221" cy="959241"/>
                  </a:xfrm>
                  <a:prstGeom prst="rect">
                    <a:avLst/>
                  </a:prstGeom>
                  <a:gradFill flip="none" rotWithShape="1">
                    <a:gsLst>
                      <a:gs pos="0">
                        <a:srgbClr val="E7312D"/>
                      </a:gs>
                      <a:gs pos="97000">
                        <a:srgbClr val="7F1B18"/>
                      </a:gs>
                    </a:gsLst>
                    <a:lin ang="16200000" scaled="1"/>
                    <a:tileRect/>
                  </a:gra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64" b="1">
                        <a:solidFill>
                          <a:schemeClr val="bg1"/>
                        </a:solidFill>
                        <a:latin typeface="Comic Sans MS" panose="030F0902030302020204" pitchFamily="66" charset="0"/>
                      </a:rPr>
                      <a:t>Goal</a:t>
                    </a:r>
                  </a:p>
                </p:txBody>
              </p:sp>
            </p:grpSp>
            <p:sp>
              <p:nvSpPr>
                <p:cNvPr id="219" name="Right Arrow 218"/>
                <p:cNvSpPr/>
                <p:nvPr/>
              </p:nvSpPr>
              <p:spPr>
                <a:xfrm>
                  <a:off x="32038626" y="8475228"/>
                  <a:ext cx="1890816" cy="726817"/>
                </a:xfrm>
                <a:prstGeom prst="rightArrow">
                  <a:avLst/>
                </a:prstGeom>
                <a:gradFill>
                  <a:gsLst>
                    <a:gs pos="0">
                      <a:srgbClr val="C00000"/>
                    </a:gs>
                    <a:gs pos="79000">
                      <a:srgbClr val="C00000"/>
                    </a:gs>
                    <a:gs pos="100000">
                      <a:srgbClr val="C00000"/>
                    </a:gs>
                  </a:gsLst>
                </a:gradFill>
                <a:ln>
                  <a:solidFill>
                    <a:srgbClr val="C00000"/>
                  </a:solidFill>
                </a:ln>
                <a:effectLst>
                  <a:outerShdw blurRad="40000" dist="23000" dir="5400000" rotWithShape="0">
                    <a:srgbClr val="C00000">
                      <a:alpha val="35000"/>
                    </a:srgbClr>
                  </a:outerShdw>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487">
                    <a:latin typeface="Myriad Pro" panose="020B0503030403020204" pitchFamily="34" charset="0"/>
                  </a:endParaRPr>
                </a:p>
              </p:txBody>
            </p:sp>
            <p:sp>
              <p:nvSpPr>
                <p:cNvPr id="220" name="TextBox 219">
                  <a:extLst>
                    <a:ext uri="{FF2B5EF4-FFF2-40B4-BE49-F238E27FC236}">
                      <a16:creationId xmlns:a16="http://schemas.microsoft.com/office/drawing/2014/main" id="{759AC739-EC08-4F69-9A19-E06337F00D37}"/>
                    </a:ext>
                  </a:extLst>
                </p:cNvPr>
                <p:cNvSpPr txBox="1"/>
                <p:nvPr/>
              </p:nvSpPr>
              <p:spPr>
                <a:xfrm>
                  <a:off x="27200264" y="4888649"/>
                  <a:ext cx="12225775" cy="2268313"/>
                </a:xfrm>
                <a:prstGeom prst="rect">
                  <a:avLst/>
                </a:prstGeom>
                <a:noFill/>
              </p:spPr>
              <p:txBody>
                <a:bodyPr wrap="square" lIns="91440" tIns="45720" rIns="91440" bIns="45720" rtlCol="0" anchor="t">
                  <a:spAutoFit/>
                </a:bodyPr>
                <a:lstStyle/>
                <a:p>
                  <a:r>
                    <a:rPr lang="en-US" sz="3200" b="1">
                      <a:latin typeface="Lucida Grande" panose="020B0600040502020204" pitchFamily="34" charset="0"/>
                      <a:cs typeface="Lucida Grande" panose="020B0600040502020204" pitchFamily="34" charset="0"/>
                    </a:rPr>
                    <a:t>Anonymize people in an image by replacing the original face with an AI-generated face based on:</a:t>
                  </a:r>
                </a:p>
                <a:p>
                  <a:pPr marL="514350" indent="-514350">
                    <a:buFont typeface="+mj-lt"/>
                    <a:buAutoNum type="arabicPeriod"/>
                  </a:pPr>
                  <a:r>
                    <a:rPr lang="en-US" sz="3200">
                      <a:latin typeface="Lucida Grande" panose="020B0600040502020204" pitchFamily="34" charset="0"/>
                      <a:cs typeface="Lucida Grande" panose="020B0600040502020204" pitchFamily="34" charset="0"/>
                    </a:rPr>
                    <a:t>Gender estimation</a:t>
                  </a:r>
                </a:p>
                <a:p>
                  <a:pPr marL="514350" indent="-514350">
                    <a:buFont typeface="+mj-lt"/>
                    <a:buAutoNum type="arabicPeriod"/>
                  </a:pPr>
                  <a:r>
                    <a:rPr lang="en-US" sz="3200">
                      <a:latin typeface="Lucida Grande" panose="020B0600040502020204" pitchFamily="34" charset="0"/>
                      <a:cs typeface="Lucida Grande" panose="020B0600040502020204" pitchFamily="34" charset="0"/>
                    </a:rPr>
                    <a:t>Whether or not face is smiling with teeth</a:t>
                  </a:r>
                </a:p>
              </p:txBody>
            </p:sp>
          </p:grpSp>
        </p:grpSp>
        <p:grpSp>
          <p:nvGrpSpPr>
            <p:cNvPr id="227" name="Group 226">
              <a:extLst>
                <a:ext uri="{FF2B5EF4-FFF2-40B4-BE49-F238E27FC236}">
                  <a16:creationId xmlns:a16="http://schemas.microsoft.com/office/drawing/2014/main" id="{36E9A23A-9DF0-49EF-9B30-A089660999E5}"/>
                </a:ext>
              </a:extLst>
            </p:cNvPr>
            <p:cNvGrpSpPr/>
            <p:nvPr/>
          </p:nvGrpSpPr>
          <p:grpSpPr>
            <a:xfrm>
              <a:off x="582048" y="11145815"/>
              <a:ext cx="39120608" cy="7535902"/>
              <a:chOff x="582048" y="11084855"/>
              <a:chExt cx="39120608" cy="7535902"/>
            </a:xfrm>
          </p:grpSpPr>
          <p:grpSp>
            <p:nvGrpSpPr>
              <p:cNvPr id="29" name="Group 28">
                <a:extLst>
                  <a:ext uri="{FF2B5EF4-FFF2-40B4-BE49-F238E27FC236}">
                    <a16:creationId xmlns:a16="http://schemas.microsoft.com/office/drawing/2014/main" id="{A33E8542-A397-4657-AE37-12A9B76367F3}"/>
                  </a:ext>
                </a:extLst>
              </p:cNvPr>
              <p:cNvGrpSpPr/>
              <p:nvPr/>
            </p:nvGrpSpPr>
            <p:grpSpPr>
              <a:xfrm>
                <a:off x="582048" y="11108596"/>
                <a:ext cx="20622098" cy="7488421"/>
                <a:chOff x="528372" y="11796662"/>
                <a:chExt cx="39174286" cy="7974632"/>
              </a:xfrm>
            </p:grpSpPr>
            <p:sp>
              <p:nvSpPr>
                <p:cNvPr id="348" name="Rectangle 347">
                  <a:extLst>
                    <a:ext uri="{FF2B5EF4-FFF2-40B4-BE49-F238E27FC236}">
                      <a16:creationId xmlns:a16="http://schemas.microsoft.com/office/drawing/2014/main" id="{F436EEC6-8265-4E60-B4DA-26A5B39C4333}"/>
                    </a:ext>
                  </a:extLst>
                </p:cNvPr>
                <p:cNvSpPr/>
                <p:nvPr/>
              </p:nvSpPr>
              <p:spPr>
                <a:xfrm>
                  <a:off x="528372" y="11801334"/>
                  <a:ext cx="39174286" cy="7969960"/>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a:solidFill>
                      <a:schemeClr val="bg1"/>
                    </a:solidFill>
                    <a:latin typeface="Myriad Pro" panose="020B0503030403020204" pitchFamily="34" charset="0"/>
                  </a:endParaRPr>
                </a:p>
              </p:txBody>
            </p:sp>
            <p:sp>
              <p:nvSpPr>
                <p:cNvPr id="349" name="Title 1">
                  <a:extLst>
                    <a:ext uri="{FF2B5EF4-FFF2-40B4-BE49-F238E27FC236}">
                      <a16:creationId xmlns:a16="http://schemas.microsoft.com/office/drawing/2014/main" id="{11C58E2D-5B89-48C4-A7C1-6CAE60DE3848}"/>
                    </a:ext>
                  </a:extLst>
                </p:cNvPr>
                <p:cNvSpPr txBox="1">
                  <a:spLocks/>
                </p:cNvSpPr>
                <p:nvPr/>
              </p:nvSpPr>
              <p:spPr>
                <a:xfrm>
                  <a:off x="528372" y="11796662"/>
                  <a:ext cx="39174286" cy="959241"/>
                </a:xfrm>
                <a:prstGeom prst="rect">
                  <a:avLst/>
                </a:prstGeom>
                <a:gradFill flip="none" rotWithShape="1">
                  <a:gsLst>
                    <a:gs pos="0">
                      <a:srgbClr val="E7312D"/>
                    </a:gs>
                    <a:gs pos="97000">
                      <a:srgbClr val="7F1B18"/>
                    </a:gs>
                  </a:gsLst>
                  <a:lin ang="16200000" scaled="1"/>
                  <a:tileRect/>
                </a:gradFill>
              </p:spPr>
              <p:txBody>
                <a:bodyPr anchor="b"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64" b="1">
                      <a:solidFill>
                        <a:schemeClr val="bg1"/>
                      </a:solidFill>
                      <a:latin typeface="Comic Sans MS" panose="030F0902030302020204" pitchFamily="66" charset="0"/>
                    </a:rPr>
                    <a:t>The Flash of Insight</a:t>
                  </a:r>
                </a:p>
              </p:txBody>
            </p:sp>
          </p:grpSp>
          <p:grpSp>
            <p:nvGrpSpPr>
              <p:cNvPr id="221" name="Group 220">
                <a:extLst>
                  <a:ext uri="{FF2B5EF4-FFF2-40B4-BE49-F238E27FC236}">
                    <a16:creationId xmlns:a16="http://schemas.microsoft.com/office/drawing/2014/main" id="{A33E8542-A397-4657-AE37-12A9B76367F3}"/>
                  </a:ext>
                </a:extLst>
              </p:cNvPr>
              <p:cNvGrpSpPr/>
              <p:nvPr/>
            </p:nvGrpSpPr>
            <p:grpSpPr>
              <a:xfrm>
                <a:off x="21403752" y="11084855"/>
                <a:ext cx="18298904" cy="7535902"/>
                <a:chOff x="528372" y="11796662"/>
                <a:chExt cx="39174286" cy="7974632"/>
              </a:xfrm>
            </p:grpSpPr>
            <p:sp>
              <p:nvSpPr>
                <p:cNvPr id="222" name="Rectangle 221">
                  <a:extLst>
                    <a:ext uri="{FF2B5EF4-FFF2-40B4-BE49-F238E27FC236}">
                      <a16:creationId xmlns:a16="http://schemas.microsoft.com/office/drawing/2014/main" id="{F436EEC6-8265-4E60-B4DA-26A5B39C4333}"/>
                    </a:ext>
                  </a:extLst>
                </p:cNvPr>
                <p:cNvSpPr/>
                <p:nvPr/>
              </p:nvSpPr>
              <p:spPr>
                <a:xfrm>
                  <a:off x="528372" y="11801334"/>
                  <a:ext cx="39174286" cy="7969960"/>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4425">
                    <a:solidFill>
                      <a:schemeClr val="tx1"/>
                    </a:solidFill>
                    <a:latin typeface="Myriad Pro" panose="020B0503030403020204" pitchFamily="34" charset="0"/>
                  </a:endParaRPr>
                </a:p>
                <a:p>
                  <a:endParaRPr lang="en-US" sz="4425">
                    <a:solidFill>
                      <a:schemeClr val="tx1"/>
                    </a:solidFill>
                    <a:latin typeface="Myriad Pro" panose="020B0503030403020204" pitchFamily="34" charset="0"/>
                  </a:endParaRPr>
                </a:p>
                <a:p>
                  <a:endParaRPr lang="en-US" sz="4425">
                    <a:solidFill>
                      <a:schemeClr val="tx1"/>
                    </a:solidFill>
                    <a:latin typeface="Myriad Pro" panose="020B0503030403020204" pitchFamily="34" charset="0"/>
                  </a:endParaRPr>
                </a:p>
                <a:p>
                  <a:endParaRPr lang="en-US" sz="4425">
                    <a:solidFill>
                      <a:schemeClr val="tx1"/>
                    </a:solidFill>
                    <a:latin typeface="Myriad Pro" panose="020B0503030403020204" pitchFamily="34" charset="0"/>
                  </a:endParaRPr>
                </a:p>
                <a:p>
                  <a:endParaRPr lang="en-US" sz="4425">
                    <a:solidFill>
                      <a:schemeClr val="tx1"/>
                    </a:solidFill>
                    <a:latin typeface="Myriad Pro" panose="020B0503030403020204" pitchFamily="34" charset="0"/>
                  </a:endParaRPr>
                </a:p>
                <a:p>
                  <a:endParaRPr lang="en-US" sz="4425">
                    <a:solidFill>
                      <a:schemeClr val="tx1"/>
                    </a:solidFill>
                    <a:latin typeface="Myriad Pro" panose="020B0503030403020204" pitchFamily="34" charset="0"/>
                  </a:endParaRPr>
                </a:p>
                <a:p>
                  <a:r>
                    <a:rPr lang="en-US" sz="4425">
                      <a:solidFill>
                        <a:schemeClr val="tx1"/>
                      </a:solidFill>
                      <a:latin typeface="Myriad Pro" panose="020B0503030403020204" pitchFamily="34" charset="0"/>
                    </a:rPr>
                    <a:t>												</a:t>
                  </a:r>
                </a:p>
                <a:p>
                  <a:r>
                    <a:rPr lang="en-US" sz="4425">
                      <a:solidFill>
                        <a:schemeClr val="tx1"/>
                      </a:solidFill>
                      <a:latin typeface="Myriad Pro" panose="020B0503030403020204" pitchFamily="34" charset="0"/>
                    </a:rPr>
                    <a:t>	 										</a:t>
                  </a:r>
                </a:p>
                <a:p>
                  <a:r>
                    <a:rPr lang="en-US" sz="4425">
                      <a:solidFill>
                        <a:schemeClr val="tx1"/>
                      </a:solidFill>
                      <a:latin typeface="Myriad Pro" panose="020B0503030403020204" pitchFamily="34" charset="0"/>
                      <a:cs typeface="Lucida Grande" panose="020B0600040502020204" pitchFamily="34" charset="0"/>
                    </a:rPr>
                    <a:t> 											</a:t>
                  </a:r>
                  <a:r>
                    <a:rPr lang="en-US" sz="4425">
                      <a:solidFill>
                        <a:schemeClr val="tx1"/>
                      </a:solidFill>
                      <a:latin typeface="Lucida Grande" panose="020B0600040502020204" pitchFamily="34" charset="0"/>
                      <a:cs typeface="Lucida Grande" panose="020B0600040502020204" pitchFamily="34" charset="0"/>
                    </a:rPr>
                    <a:t>Our gender prediction model achieved an       											accuracy of 94.5% on the training dataset</a:t>
                  </a:r>
                  <a:r>
                    <a:rPr lang="en-US" sz="4425">
                      <a:solidFill>
                        <a:schemeClr val="tx1"/>
                      </a:solidFill>
                      <a:latin typeface="Myriad Pro" panose="020B0503030403020204" pitchFamily="34" charset="0"/>
                    </a:rPr>
                    <a:t>.</a:t>
                  </a:r>
                </a:p>
                <a:p>
                  <a:r>
                    <a:rPr lang="en-US" sz="4425">
                      <a:solidFill>
                        <a:schemeClr val="tx1"/>
                      </a:solidFill>
                      <a:latin typeface="Myriad Pro" panose="020B0503030403020204" pitchFamily="34" charset="0"/>
                    </a:rPr>
                    <a:t>											</a:t>
                  </a:r>
                </a:p>
              </p:txBody>
            </p:sp>
            <p:sp>
              <p:nvSpPr>
                <p:cNvPr id="223" name="Title 1">
                  <a:extLst>
                    <a:ext uri="{FF2B5EF4-FFF2-40B4-BE49-F238E27FC236}">
                      <a16:creationId xmlns:a16="http://schemas.microsoft.com/office/drawing/2014/main" id="{11C58E2D-5B89-48C4-A7C1-6CAE60DE3848}"/>
                    </a:ext>
                  </a:extLst>
                </p:cNvPr>
                <p:cNvSpPr txBox="1">
                  <a:spLocks/>
                </p:cNvSpPr>
                <p:nvPr/>
              </p:nvSpPr>
              <p:spPr>
                <a:xfrm>
                  <a:off x="528372" y="11796662"/>
                  <a:ext cx="39174286" cy="959241"/>
                </a:xfrm>
                <a:prstGeom prst="rect">
                  <a:avLst/>
                </a:prstGeom>
                <a:gradFill flip="none" rotWithShape="1">
                  <a:gsLst>
                    <a:gs pos="0">
                      <a:srgbClr val="E7312D"/>
                    </a:gs>
                    <a:gs pos="97000">
                      <a:srgbClr val="7F1B18"/>
                    </a:gs>
                  </a:gsLst>
                  <a:lin ang="16200000" scaled="1"/>
                  <a:tileRect/>
                </a:gra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3400" b="1">
                      <a:solidFill>
                        <a:schemeClr val="bg1"/>
                      </a:solidFill>
                      <a:latin typeface="Comic Sans MS" panose="030F0902030302020204" pitchFamily="66" charset="0"/>
                    </a:rPr>
                    <a:t>Neural Network Architecture and Loss/Accuracy Graphs</a:t>
                  </a:r>
                </a:p>
              </p:txBody>
            </p:sp>
          </p:grpSp>
        </p:grpSp>
        <p:grpSp>
          <p:nvGrpSpPr>
            <p:cNvPr id="226" name="Group 225">
              <a:extLst>
                <a:ext uri="{FF2B5EF4-FFF2-40B4-BE49-F238E27FC236}">
                  <a16:creationId xmlns:a16="http://schemas.microsoft.com/office/drawing/2014/main" id="{F7715A47-70DA-42DA-9359-3E594E0F3D10}"/>
                </a:ext>
              </a:extLst>
            </p:cNvPr>
            <p:cNvGrpSpPr/>
            <p:nvPr/>
          </p:nvGrpSpPr>
          <p:grpSpPr>
            <a:xfrm>
              <a:off x="540085" y="18863034"/>
              <a:ext cx="39243595" cy="8610069"/>
              <a:chOff x="540085" y="18771594"/>
              <a:chExt cx="39243595" cy="8610069"/>
            </a:xfrm>
          </p:grpSpPr>
          <p:grpSp>
            <p:nvGrpSpPr>
              <p:cNvPr id="353" name="Group 352">
                <a:extLst>
                  <a:ext uri="{FF2B5EF4-FFF2-40B4-BE49-F238E27FC236}">
                    <a16:creationId xmlns:a16="http://schemas.microsoft.com/office/drawing/2014/main" id="{87690A7A-1C8C-41B5-A539-E20090549700}"/>
                  </a:ext>
                </a:extLst>
              </p:cNvPr>
              <p:cNvGrpSpPr/>
              <p:nvPr/>
            </p:nvGrpSpPr>
            <p:grpSpPr>
              <a:xfrm>
                <a:off x="540085" y="18777258"/>
                <a:ext cx="17681672" cy="8604405"/>
                <a:chOff x="404544" y="11895593"/>
                <a:chExt cx="30109644" cy="7144777"/>
              </a:xfrm>
            </p:grpSpPr>
            <p:sp>
              <p:nvSpPr>
                <p:cNvPr id="354" name="Rectangle 353">
                  <a:extLst>
                    <a:ext uri="{FF2B5EF4-FFF2-40B4-BE49-F238E27FC236}">
                      <a16:creationId xmlns:a16="http://schemas.microsoft.com/office/drawing/2014/main" id="{5B38BC69-F76E-49CC-A8E0-D28BAB158A45}"/>
                    </a:ext>
                  </a:extLst>
                </p:cNvPr>
                <p:cNvSpPr/>
                <p:nvPr/>
              </p:nvSpPr>
              <p:spPr>
                <a:xfrm>
                  <a:off x="477296" y="12000062"/>
                  <a:ext cx="29199328" cy="7040308"/>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a:solidFill>
                      <a:schemeClr val="bg1"/>
                    </a:solidFill>
                    <a:latin typeface="Myriad Pro" panose="020B0503030403020204" pitchFamily="34" charset="0"/>
                  </a:endParaRPr>
                </a:p>
              </p:txBody>
            </p:sp>
            <p:sp>
              <p:nvSpPr>
                <p:cNvPr id="355" name="Title 1">
                  <a:extLst>
                    <a:ext uri="{FF2B5EF4-FFF2-40B4-BE49-F238E27FC236}">
                      <a16:creationId xmlns:a16="http://schemas.microsoft.com/office/drawing/2014/main" id="{B362E064-4CC1-4A7C-9CA5-B46EBE5A1B0F}"/>
                    </a:ext>
                  </a:extLst>
                </p:cNvPr>
                <p:cNvSpPr txBox="1">
                  <a:spLocks/>
                </p:cNvSpPr>
                <p:nvPr/>
              </p:nvSpPr>
              <p:spPr>
                <a:xfrm>
                  <a:off x="404544" y="11895593"/>
                  <a:ext cx="30109644" cy="974462"/>
                </a:xfrm>
                <a:prstGeom prst="rect">
                  <a:avLst/>
                </a:prstGeom>
                <a:gradFill flip="none" rotWithShape="1">
                  <a:gsLst>
                    <a:gs pos="0">
                      <a:srgbClr val="E7312D"/>
                    </a:gs>
                    <a:gs pos="97000">
                      <a:srgbClr val="7F1B18"/>
                    </a:gs>
                  </a:gsLst>
                  <a:lin ang="16200000" scaled="1"/>
                  <a:tileRect/>
                </a:gradFill>
              </p:spPr>
              <p:txBody>
                <a:bodyPr lIns="91440" tIns="45720" rIns="91440" bIns="45720"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4350" b="1">
                      <a:solidFill>
                        <a:schemeClr val="bg1"/>
                      </a:solidFill>
                      <a:latin typeface="Comic Sans MS"/>
                    </a:rPr>
                    <a:t>Results </a:t>
                  </a:r>
                  <a:endParaRPr lang="en-CA" sz="4364" b="1">
                    <a:solidFill>
                      <a:schemeClr val="bg1"/>
                    </a:solidFill>
                    <a:latin typeface="Comic Sans MS" panose="030F0902030302020204" pitchFamily="66" charset="0"/>
                  </a:endParaRPr>
                </a:p>
              </p:txBody>
            </p:sp>
          </p:grpSp>
          <p:grpSp>
            <p:nvGrpSpPr>
              <p:cNvPr id="350" name="Group 349">
                <a:extLst>
                  <a:ext uri="{FF2B5EF4-FFF2-40B4-BE49-F238E27FC236}">
                    <a16:creationId xmlns:a16="http://schemas.microsoft.com/office/drawing/2014/main" id="{D6545E09-923C-491C-A467-D131844B4D59}"/>
                  </a:ext>
                </a:extLst>
              </p:cNvPr>
              <p:cNvGrpSpPr/>
              <p:nvPr/>
            </p:nvGrpSpPr>
            <p:grpSpPr>
              <a:xfrm>
                <a:off x="18066492" y="18771594"/>
                <a:ext cx="21717188" cy="8541002"/>
                <a:chOff x="528372" y="11796662"/>
                <a:chExt cx="39174286" cy="7044980"/>
              </a:xfrm>
            </p:grpSpPr>
            <p:sp>
              <p:nvSpPr>
                <p:cNvPr id="351" name="Rectangle 350">
                  <a:extLst>
                    <a:ext uri="{FF2B5EF4-FFF2-40B4-BE49-F238E27FC236}">
                      <a16:creationId xmlns:a16="http://schemas.microsoft.com/office/drawing/2014/main" id="{0A2471D0-7C20-44C8-9D39-1BE29C4D5AA8}"/>
                    </a:ext>
                  </a:extLst>
                </p:cNvPr>
                <p:cNvSpPr/>
                <p:nvPr/>
              </p:nvSpPr>
              <p:spPr>
                <a:xfrm>
                  <a:off x="528372" y="11801334"/>
                  <a:ext cx="39174286" cy="7040308"/>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a:solidFill>
                      <a:schemeClr val="bg1"/>
                    </a:solidFill>
                    <a:latin typeface="Myriad Pro" panose="020B0503030403020204" pitchFamily="34" charset="0"/>
                  </a:endParaRPr>
                </a:p>
              </p:txBody>
            </p:sp>
            <p:sp>
              <p:nvSpPr>
                <p:cNvPr id="352" name="Title 1">
                  <a:extLst>
                    <a:ext uri="{FF2B5EF4-FFF2-40B4-BE49-F238E27FC236}">
                      <a16:creationId xmlns:a16="http://schemas.microsoft.com/office/drawing/2014/main" id="{625DC599-BE49-4C03-8C0E-BD80550F238E}"/>
                    </a:ext>
                  </a:extLst>
                </p:cNvPr>
                <p:cNvSpPr txBox="1">
                  <a:spLocks/>
                </p:cNvSpPr>
                <p:nvPr/>
              </p:nvSpPr>
              <p:spPr>
                <a:xfrm>
                  <a:off x="528372" y="11796662"/>
                  <a:ext cx="39174286" cy="959241"/>
                </a:xfrm>
                <a:prstGeom prst="rect">
                  <a:avLst/>
                </a:prstGeom>
                <a:gradFill flip="none" rotWithShape="1">
                  <a:gsLst>
                    <a:gs pos="0">
                      <a:srgbClr val="E7312D"/>
                    </a:gs>
                    <a:gs pos="97000">
                      <a:srgbClr val="7F1B18"/>
                    </a:gs>
                  </a:gsLst>
                  <a:lin ang="16200000" scaled="1"/>
                  <a:tileRect/>
                </a:gradFill>
              </p:spPr>
              <p:txBody>
                <a:bodyPr lIns="91440" tIns="45720" rIns="91440" bIns="45720"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endParaRPr lang="en-CA" sz="4350" b="1">
                    <a:solidFill>
                      <a:schemeClr val="bg1"/>
                    </a:solidFill>
                    <a:latin typeface="Comic Sans MS"/>
                  </a:endParaRPr>
                </a:p>
              </p:txBody>
            </p:sp>
          </p:grpSp>
        </p:grpSp>
        <p:grpSp>
          <p:nvGrpSpPr>
            <p:cNvPr id="30" name="Group 29">
              <a:extLst>
                <a:ext uri="{FF2B5EF4-FFF2-40B4-BE49-F238E27FC236}">
                  <a16:creationId xmlns:a16="http://schemas.microsoft.com/office/drawing/2014/main" id="{91E1AE6B-C295-43E7-90D0-375DB7E61660}"/>
                </a:ext>
              </a:extLst>
            </p:cNvPr>
            <p:cNvGrpSpPr/>
            <p:nvPr/>
          </p:nvGrpSpPr>
          <p:grpSpPr>
            <a:xfrm>
              <a:off x="221430" y="27517263"/>
              <a:ext cx="39756597" cy="2381478"/>
              <a:chOff x="221430" y="27517263"/>
              <a:chExt cx="39756597" cy="2381478"/>
            </a:xfrm>
          </p:grpSpPr>
          <p:grpSp>
            <p:nvGrpSpPr>
              <p:cNvPr id="1040" name="Group 1039">
                <a:extLst>
                  <a:ext uri="{FF2B5EF4-FFF2-40B4-BE49-F238E27FC236}">
                    <a16:creationId xmlns:a16="http://schemas.microsoft.com/office/drawing/2014/main" id="{EDE9CA09-ED7F-4A4E-9D30-CEBCE23C2024}"/>
                  </a:ext>
                </a:extLst>
              </p:cNvPr>
              <p:cNvGrpSpPr/>
              <p:nvPr/>
            </p:nvGrpSpPr>
            <p:grpSpPr>
              <a:xfrm>
                <a:off x="221430" y="27517263"/>
                <a:ext cx="39562250" cy="2381477"/>
                <a:chOff x="140408" y="27436196"/>
                <a:chExt cx="39562250" cy="2381477"/>
              </a:xfrm>
            </p:grpSpPr>
            <p:grpSp>
              <p:nvGrpSpPr>
                <p:cNvPr id="1037" name="Group 1036">
                  <a:extLst>
                    <a:ext uri="{FF2B5EF4-FFF2-40B4-BE49-F238E27FC236}">
                      <a16:creationId xmlns:a16="http://schemas.microsoft.com/office/drawing/2014/main" id="{3A498BD5-2BE9-4762-BE9F-85A5AB2B7683}"/>
                    </a:ext>
                  </a:extLst>
                </p:cNvPr>
                <p:cNvGrpSpPr/>
                <p:nvPr/>
              </p:nvGrpSpPr>
              <p:grpSpPr>
                <a:xfrm>
                  <a:off x="140408" y="27512860"/>
                  <a:ext cx="21719582" cy="2304813"/>
                  <a:chOff x="140408" y="27512860"/>
                  <a:chExt cx="21719582" cy="2304813"/>
                </a:xfrm>
              </p:grpSpPr>
              <p:grpSp>
                <p:nvGrpSpPr>
                  <p:cNvPr id="356" name="Group 355">
                    <a:extLst>
                      <a:ext uri="{FF2B5EF4-FFF2-40B4-BE49-F238E27FC236}">
                        <a16:creationId xmlns:a16="http://schemas.microsoft.com/office/drawing/2014/main" id="{99FAF9FB-DE16-4CEA-9B77-3DDE0918B059}"/>
                      </a:ext>
                    </a:extLst>
                  </p:cNvPr>
                  <p:cNvGrpSpPr/>
                  <p:nvPr/>
                </p:nvGrpSpPr>
                <p:grpSpPr>
                  <a:xfrm>
                    <a:off x="140408" y="27512860"/>
                    <a:ext cx="21719582" cy="2304813"/>
                    <a:chOff x="-182777" y="12353355"/>
                    <a:chExt cx="39812559" cy="2304813"/>
                  </a:xfrm>
                </p:grpSpPr>
                <p:sp>
                  <p:nvSpPr>
                    <p:cNvPr id="357" name="Rectangle 356">
                      <a:extLst>
                        <a:ext uri="{FF2B5EF4-FFF2-40B4-BE49-F238E27FC236}">
                          <a16:creationId xmlns:a16="http://schemas.microsoft.com/office/drawing/2014/main" id="{B9438DC0-1246-4266-82F7-2633542D1B3C}"/>
                        </a:ext>
                      </a:extLst>
                    </p:cNvPr>
                    <p:cNvSpPr/>
                    <p:nvPr/>
                  </p:nvSpPr>
                  <p:spPr>
                    <a:xfrm>
                      <a:off x="-182777" y="13588271"/>
                      <a:ext cx="39812559" cy="1069897"/>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solidFill>
                            <a:schemeClr val="tx1"/>
                          </a:solidFill>
                        </a:rPr>
                        <a:t>[1] Sergio </a:t>
                      </a:r>
                      <a:r>
                        <a:rPr lang="en-US" err="1">
                          <a:solidFill>
                            <a:schemeClr val="tx1"/>
                          </a:solidFill>
                        </a:rPr>
                        <a:t>CanuHi.Face</a:t>
                      </a:r>
                      <a:r>
                        <a:rPr lang="en-US">
                          <a:solidFill>
                            <a:schemeClr val="tx1"/>
                          </a:solidFill>
                        </a:rPr>
                        <a:t> swapping (explained in 8steps) - </a:t>
                      </a:r>
                      <a:r>
                        <a:rPr lang="en-US" err="1">
                          <a:solidFill>
                            <a:schemeClr val="tx1"/>
                          </a:solidFill>
                        </a:rPr>
                        <a:t>opencv</a:t>
                      </a:r>
                      <a:r>
                        <a:rPr lang="en-US">
                          <a:solidFill>
                            <a:schemeClr val="tx1"/>
                          </a:solidFill>
                        </a:rPr>
                        <a:t> with python, Jun 2019.Available </a:t>
                      </a:r>
                      <a:r>
                        <a:rPr lang="en-US" err="1">
                          <a:solidFill>
                            <a:schemeClr val="tx1"/>
                          </a:solidFill>
                        </a:rPr>
                        <a:t>athttps</a:t>
                      </a:r>
                      <a:r>
                        <a:rPr lang="en-US">
                          <a:solidFill>
                            <a:schemeClr val="tx1"/>
                          </a:solidFill>
                        </a:rPr>
                        <a:t>://</a:t>
                      </a:r>
                      <a:r>
                        <a:rPr lang="en-US" err="1">
                          <a:solidFill>
                            <a:schemeClr val="tx1"/>
                          </a:solidFill>
                        </a:rPr>
                        <a:t>pysource.com</a:t>
                      </a:r>
                      <a:r>
                        <a:rPr lang="en-US">
                          <a:solidFill>
                            <a:schemeClr val="tx1"/>
                          </a:solidFill>
                        </a:rPr>
                        <a:t>/2019/05/28/face-swapping-explained-in-8-steps-opencv-with-python/.</a:t>
                      </a:r>
                    </a:p>
                    <a:p>
                      <a:r>
                        <a:rPr lang="en-US">
                          <a:solidFill>
                            <a:srgbClr val="000000"/>
                          </a:solidFill>
                        </a:rPr>
                        <a:t>[2] GuoQuanhao.shapepredictor68facelandmarks.dat,Nov2019.Availableathttps://</a:t>
                      </a:r>
                      <a:r>
                        <a:rPr lang="en-US" err="1">
                          <a:solidFill>
                            <a:srgbClr val="000000"/>
                          </a:solidFill>
                        </a:rPr>
                        <a:t>github.com</a:t>
                      </a:r>
                      <a:r>
                        <a:rPr lang="en-US">
                          <a:solidFill>
                            <a:srgbClr val="000000"/>
                          </a:solidFill>
                        </a:rPr>
                        <a:t>/</a:t>
                      </a:r>
                      <a:r>
                        <a:rPr lang="en-US" err="1">
                          <a:solidFill>
                            <a:srgbClr val="000000"/>
                          </a:solidFill>
                        </a:rPr>
                        <a:t>GuoQuanhao</a:t>
                      </a:r>
                      <a:r>
                        <a:rPr lang="en-US">
                          <a:solidFill>
                            <a:srgbClr val="000000"/>
                          </a:solidFill>
                        </a:rPr>
                        <a:t>/68points/blob/5062450a98a958501ff307703f5721f8fb11692d/shapepredictor68facelandmarks.dat</a:t>
                      </a:r>
                    </a:p>
                    <a:p>
                      <a:r>
                        <a:rPr lang="en-US">
                          <a:solidFill>
                            <a:schemeClr val="tx1"/>
                          </a:solidFill>
                        </a:rPr>
                        <a:t>[3] </a:t>
                      </a:r>
                      <a:r>
                        <a:rPr lang="en-US" err="1">
                          <a:solidFill>
                            <a:schemeClr val="tx1"/>
                          </a:solidFill>
                        </a:rPr>
                        <a:t>Tero</a:t>
                      </a:r>
                      <a:r>
                        <a:rPr lang="en-US">
                          <a:solidFill>
                            <a:schemeClr val="tx1"/>
                          </a:solidFill>
                        </a:rPr>
                        <a:t> </a:t>
                      </a:r>
                      <a:r>
                        <a:rPr lang="en-US" err="1">
                          <a:solidFill>
                            <a:schemeClr val="tx1"/>
                          </a:solidFill>
                        </a:rPr>
                        <a:t>Karras</a:t>
                      </a:r>
                      <a:r>
                        <a:rPr lang="en-US">
                          <a:solidFill>
                            <a:schemeClr val="tx1"/>
                          </a:solidFill>
                        </a:rPr>
                        <a:t>, </a:t>
                      </a:r>
                      <a:r>
                        <a:rPr lang="en-US" err="1">
                          <a:solidFill>
                            <a:schemeClr val="tx1"/>
                          </a:solidFill>
                        </a:rPr>
                        <a:t>Samuli</a:t>
                      </a:r>
                      <a:r>
                        <a:rPr lang="en-US">
                          <a:solidFill>
                            <a:schemeClr val="tx1"/>
                          </a:solidFill>
                        </a:rPr>
                        <a:t> Laine, </a:t>
                      </a:r>
                      <a:r>
                        <a:rPr lang="en-US" err="1">
                          <a:solidFill>
                            <a:schemeClr val="tx1"/>
                          </a:solidFill>
                        </a:rPr>
                        <a:t>Miika</a:t>
                      </a:r>
                      <a:r>
                        <a:rPr lang="en-US">
                          <a:solidFill>
                            <a:schemeClr val="tx1"/>
                          </a:solidFill>
                        </a:rPr>
                        <a:t> </a:t>
                      </a:r>
                      <a:r>
                        <a:rPr lang="en-US" err="1">
                          <a:solidFill>
                            <a:schemeClr val="tx1"/>
                          </a:solidFill>
                        </a:rPr>
                        <a:t>Aittala</a:t>
                      </a:r>
                      <a:r>
                        <a:rPr lang="en-US">
                          <a:solidFill>
                            <a:schemeClr val="tx1"/>
                          </a:solidFill>
                        </a:rPr>
                        <a:t>, </a:t>
                      </a:r>
                      <a:r>
                        <a:rPr lang="en-US" err="1">
                          <a:solidFill>
                            <a:schemeClr val="tx1"/>
                          </a:solidFill>
                        </a:rPr>
                        <a:t>Janne</a:t>
                      </a:r>
                      <a:r>
                        <a:rPr lang="en-US">
                          <a:solidFill>
                            <a:schemeClr val="tx1"/>
                          </a:solidFill>
                        </a:rPr>
                        <a:t> </a:t>
                      </a:r>
                      <a:r>
                        <a:rPr lang="en-US" err="1">
                          <a:solidFill>
                            <a:schemeClr val="tx1"/>
                          </a:solidFill>
                        </a:rPr>
                        <a:t>Hellsten,Jaakko</a:t>
                      </a:r>
                      <a:r>
                        <a:rPr lang="en-US">
                          <a:solidFill>
                            <a:schemeClr val="tx1"/>
                          </a:solidFill>
                        </a:rPr>
                        <a:t> </a:t>
                      </a:r>
                      <a:r>
                        <a:rPr lang="en-US" err="1">
                          <a:solidFill>
                            <a:schemeClr val="tx1"/>
                          </a:solidFill>
                        </a:rPr>
                        <a:t>Lehtinen</a:t>
                      </a:r>
                      <a:r>
                        <a:rPr lang="en-US">
                          <a:solidFill>
                            <a:schemeClr val="tx1"/>
                          </a:solidFill>
                        </a:rPr>
                        <a:t>, and Timo Aila. Analyzing and improving </a:t>
                      </a:r>
                      <a:r>
                        <a:rPr lang="en-US" err="1">
                          <a:solidFill>
                            <a:schemeClr val="tx1"/>
                          </a:solidFill>
                        </a:rPr>
                        <a:t>theimage</a:t>
                      </a:r>
                      <a:r>
                        <a:rPr lang="en-US">
                          <a:solidFill>
                            <a:schemeClr val="tx1"/>
                          </a:solidFill>
                        </a:rPr>
                        <a:t> quality of </a:t>
                      </a:r>
                      <a:r>
                        <a:rPr lang="en-US" err="1">
                          <a:solidFill>
                            <a:schemeClr val="tx1"/>
                          </a:solidFill>
                        </a:rPr>
                        <a:t>StyleGAN</a:t>
                      </a:r>
                      <a:r>
                        <a:rPr lang="en-US">
                          <a:solidFill>
                            <a:schemeClr val="tx1"/>
                          </a:solidFill>
                        </a:rPr>
                        <a:t>. InProc. CVPR, 2020.</a:t>
                      </a:r>
                    </a:p>
                    <a:p>
                      <a:r>
                        <a:rPr lang="en-US">
                          <a:solidFill>
                            <a:schemeClr val="tx1"/>
                          </a:solidFill>
                        </a:rPr>
                        <a:t>[4] </a:t>
                      </a:r>
                      <a:r>
                        <a:rPr lang="en-US" err="1">
                          <a:solidFill>
                            <a:schemeClr val="tx1"/>
                          </a:solidFill>
                        </a:rPr>
                        <a:t>Sefik</a:t>
                      </a:r>
                      <a:r>
                        <a:rPr lang="en-US">
                          <a:solidFill>
                            <a:schemeClr val="tx1"/>
                          </a:solidFill>
                        </a:rPr>
                        <a:t> </a:t>
                      </a:r>
                      <a:r>
                        <a:rPr lang="en-US" err="1">
                          <a:solidFill>
                            <a:schemeClr val="tx1"/>
                          </a:solidFill>
                        </a:rPr>
                        <a:t>Serengil.Age</a:t>
                      </a:r>
                      <a:r>
                        <a:rPr lang="en-US">
                          <a:solidFill>
                            <a:schemeClr val="tx1"/>
                          </a:solidFill>
                        </a:rPr>
                        <a:t> and gender prediction </a:t>
                      </a:r>
                      <a:r>
                        <a:rPr lang="en-US" err="1">
                          <a:solidFill>
                            <a:schemeClr val="tx1"/>
                          </a:solidFill>
                        </a:rPr>
                        <a:t>withdeep</a:t>
                      </a:r>
                      <a:r>
                        <a:rPr lang="en-US">
                          <a:solidFill>
                            <a:schemeClr val="tx1"/>
                          </a:solidFill>
                        </a:rPr>
                        <a:t> learning in </a:t>
                      </a:r>
                      <a:r>
                        <a:rPr lang="en-US" err="1">
                          <a:solidFill>
                            <a:schemeClr val="tx1"/>
                          </a:solidFill>
                        </a:rPr>
                        <a:t>opencv</a:t>
                      </a:r>
                      <a:r>
                        <a:rPr lang="en-US">
                          <a:solidFill>
                            <a:schemeClr val="tx1"/>
                          </a:solidFill>
                        </a:rPr>
                        <a:t>, May 2021.Available </a:t>
                      </a:r>
                      <a:r>
                        <a:rPr lang="en-US" err="1">
                          <a:solidFill>
                            <a:schemeClr val="tx1"/>
                          </a:solidFill>
                        </a:rPr>
                        <a:t>athttps</a:t>
                      </a:r>
                      <a:r>
                        <a:rPr lang="en-US">
                          <a:solidFill>
                            <a:schemeClr val="tx1"/>
                          </a:solidFill>
                        </a:rPr>
                        <a:t>://</a:t>
                      </a:r>
                      <a:r>
                        <a:rPr lang="en-US" err="1">
                          <a:solidFill>
                            <a:schemeClr val="tx1"/>
                          </a:solidFill>
                        </a:rPr>
                        <a:t>sefiks.com</a:t>
                      </a:r>
                      <a:r>
                        <a:rPr lang="en-US">
                          <a:solidFill>
                            <a:schemeClr val="tx1"/>
                          </a:solidFill>
                        </a:rPr>
                        <a:t>/2020/09/07/age-and-gender-prediction-with-deep-learning-in-</a:t>
                      </a:r>
                      <a:r>
                        <a:rPr lang="en-US" err="1">
                          <a:solidFill>
                            <a:schemeClr val="tx1"/>
                          </a:solidFill>
                        </a:rPr>
                        <a:t>opencv</a:t>
                      </a:r>
                      <a:r>
                        <a:rPr lang="en-US">
                          <a:solidFill>
                            <a:schemeClr val="tx1"/>
                          </a:solidFill>
                        </a:rPr>
                        <a:t>/.</a:t>
                      </a:r>
                      <a:br>
                        <a:rPr lang="en-US">
                          <a:solidFill>
                            <a:schemeClr val="tx1"/>
                          </a:solidFill>
                        </a:rPr>
                      </a:br>
                      <a:endParaRPr lang="en-US">
                        <a:solidFill>
                          <a:schemeClr val="tx1"/>
                        </a:solidFill>
                      </a:endParaRPr>
                    </a:p>
                    <a:p>
                      <a:pPr algn="ctr"/>
                      <a:endParaRPr lang="en-US" sz="3000">
                        <a:solidFill>
                          <a:schemeClr val="tx1"/>
                        </a:solidFill>
                        <a:latin typeface="Myriad Pro" panose="020B0503030403020204" pitchFamily="34" charset="0"/>
                      </a:endParaRPr>
                    </a:p>
                  </p:txBody>
                </p:sp>
                <p:sp>
                  <p:nvSpPr>
                    <p:cNvPr id="358" name="Title 1">
                      <a:extLst>
                        <a:ext uri="{FF2B5EF4-FFF2-40B4-BE49-F238E27FC236}">
                          <a16:creationId xmlns:a16="http://schemas.microsoft.com/office/drawing/2014/main" id="{17607228-51E6-4934-A821-4B4F148206F7}"/>
                        </a:ext>
                      </a:extLst>
                    </p:cNvPr>
                    <p:cNvSpPr txBox="1">
                      <a:spLocks/>
                    </p:cNvSpPr>
                    <p:nvPr/>
                  </p:nvSpPr>
                  <p:spPr>
                    <a:xfrm>
                      <a:off x="455496" y="12353355"/>
                      <a:ext cx="39174286" cy="573288"/>
                    </a:xfrm>
                    <a:prstGeom prst="rect">
                      <a:avLst/>
                    </a:prstGeom>
                    <a:gradFill flip="none" rotWithShape="1">
                      <a:gsLst>
                        <a:gs pos="0">
                          <a:srgbClr val="E7312D"/>
                        </a:gs>
                        <a:gs pos="97000">
                          <a:srgbClr val="7F1B18"/>
                        </a:gs>
                      </a:gsLst>
                      <a:lin ang="16200000" scaled="1"/>
                      <a:tileRect/>
                    </a:gra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3273" b="1">
                          <a:solidFill>
                            <a:schemeClr val="bg1"/>
                          </a:solidFill>
                          <a:latin typeface="Comic Sans MS" panose="030F0902030302020204" pitchFamily="66" charset="0"/>
                        </a:rPr>
                        <a:t>References</a:t>
                      </a:r>
                    </a:p>
                  </p:txBody>
                </p:sp>
              </p:grpSp>
              <p:sp>
                <p:nvSpPr>
                  <p:cNvPr id="31" name="Rectangle 30">
                    <a:extLst>
                      <a:ext uri="{FF2B5EF4-FFF2-40B4-BE49-F238E27FC236}">
                        <a16:creationId xmlns:a16="http://schemas.microsoft.com/office/drawing/2014/main" id="{B9EECF50-FA55-4820-BEB5-EDEB078E94ED}"/>
                      </a:ext>
                    </a:extLst>
                  </p:cNvPr>
                  <p:cNvSpPr/>
                  <p:nvPr/>
                </p:nvSpPr>
                <p:spPr>
                  <a:xfrm>
                    <a:off x="655277" y="28367901"/>
                    <a:ext cx="21164651" cy="406265"/>
                  </a:xfrm>
                  <a:prstGeom prst="rect">
                    <a:avLst/>
                  </a:prstGeom>
                </p:spPr>
                <p:txBody>
                  <a:bodyPr wrap="square" lIns="91440" tIns="45720" rIns="91440" bIns="45720" anchor="t">
                    <a:spAutoFit/>
                  </a:bodyPr>
                  <a:lstStyle/>
                  <a:p>
                    <a:endParaRPr lang="en-CA">
                      <a:latin typeface="Myriad Pro" panose="020B0503030403020204" pitchFamily="34" charset="0"/>
                    </a:endParaRPr>
                  </a:p>
                </p:txBody>
              </p:sp>
            </p:grpSp>
            <p:grpSp>
              <p:nvGrpSpPr>
                <p:cNvPr id="360" name="Group 359">
                  <a:extLst>
                    <a:ext uri="{FF2B5EF4-FFF2-40B4-BE49-F238E27FC236}">
                      <a16:creationId xmlns:a16="http://schemas.microsoft.com/office/drawing/2014/main" id="{7A910EDC-9B32-4B03-9CBE-2378C050D32E}"/>
                    </a:ext>
                  </a:extLst>
                </p:cNvPr>
                <p:cNvGrpSpPr/>
                <p:nvPr/>
              </p:nvGrpSpPr>
              <p:grpSpPr>
                <a:xfrm>
                  <a:off x="22262123" y="27436196"/>
                  <a:ext cx="17440535" cy="2277245"/>
                  <a:chOff x="528372" y="12268944"/>
                  <a:chExt cx="31284737" cy="2277245"/>
                </a:xfrm>
              </p:grpSpPr>
              <p:sp>
                <p:nvSpPr>
                  <p:cNvPr id="361" name="Rectangle 360">
                    <a:extLst>
                      <a:ext uri="{FF2B5EF4-FFF2-40B4-BE49-F238E27FC236}">
                        <a16:creationId xmlns:a16="http://schemas.microsoft.com/office/drawing/2014/main" id="{982D046A-EFDE-4298-8466-79476AD0DBB5}"/>
                      </a:ext>
                    </a:extLst>
                  </p:cNvPr>
                  <p:cNvSpPr/>
                  <p:nvPr/>
                </p:nvSpPr>
                <p:spPr>
                  <a:xfrm>
                    <a:off x="528372" y="12268944"/>
                    <a:ext cx="31284737" cy="2277245"/>
                  </a:xfrm>
                  <a:prstGeom prst="rect">
                    <a:avLst/>
                  </a:prstGeom>
                  <a:solidFill>
                    <a:srgbClr val="F9F6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25">
                      <a:solidFill>
                        <a:schemeClr val="bg1"/>
                      </a:solidFill>
                      <a:latin typeface="Myriad Pro" panose="020B0503030403020204" pitchFamily="34" charset="0"/>
                    </a:endParaRPr>
                  </a:p>
                </p:txBody>
              </p:sp>
              <p:sp>
                <p:nvSpPr>
                  <p:cNvPr id="362" name="Title 1">
                    <a:extLst>
                      <a:ext uri="{FF2B5EF4-FFF2-40B4-BE49-F238E27FC236}">
                        <a16:creationId xmlns:a16="http://schemas.microsoft.com/office/drawing/2014/main" id="{947F6E37-4FA8-4C37-9AA9-71E81F39512E}"/>
                      </a:ext>
                    </a:extLst>
                  </p:cNvPr>
                  <p:cNvSpPr txBox="1">
                    <a:spLocks/>
                  </p:cNvSpPr>
                  <p:nvPr/>
                </p:nvSpPr>
                <p:spPr>
                  <a:xfrm>
                    <a:off x="528372" y="12278434"/>
                    <a:ext cx="31284737" cy="573288"/>
                  </a:xfrm>
                  <a:prstGeom prst="rect">
                    <a:avLst/>
                  </a:prstGeom>
                  <a:gradFill flip="none" rotWithShape="1">
                    <a:gsLst>
                      <a:gs pos="0">
                        <a:srgbClr val="E7312D"/>
                      </a:gs>
                      <a:gs pos="97000">
                        <a:srgbClr val="7F1B18"/>
                      </a:gs>
                    </a:gsLst>
                    <a:lin ang="16200000" scaled="1"/>
                    <a:tileRect/>
                  </a:gradFill>
                </p:spPr>
                <p:txBody>
                  <a:bodyPr anchor="ctr" anchorCtr="0"/>
                  <a:lst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a:lstStyle>
                  <a:p>
                    <a:pPr algn="ctr"/>
                    <a:r>
                      <a:rPr lang="en-CA" sz="3273" b="1">
                        <a:solidFill>
                          <a:schemeClr val="bg1"/>
                        </a:solidFill>
                        <a:latin typeface="Comic Sans MS" panose="030F0902030302020204" pitchFamily="66" charset="0"/>
                      </a:rPr>
                      <a:t>Acknowledgements</a:t>
                    </a:r>
                  </a:p>
                </p:txBody>
              </p:sp>
            </p:grpSp>
          </p:grpSp>
          <p:sp>
            <p:nvSpPr>
              <p:cNvPr id="86" name="Rectangle 85">
                <a:extLst>
                  <a:ext uri="{FF2B5EF4-FFF2-40B4-BE49-F238E27FC236}">
                    <a16:creationId xmlns:a16="http://schemas.microsoft.com/office/drawing/2014/main" id="{B4440D25-0B4F-4A34-BC7A-9A3A6609CA0F}"/>
                  </a:ext>
                </a:extLst>
              </p:cNvPr>
              <p:cNvSpPr/>
              <p:nvPr/>
            </p:nvSpPr>
            <p:spPr>
              <a:xfrm>
                <a:off x="22292433" y="28248289"/>
                <a:ext cx="17685594" cy="1650452"/>
              </a:xfrm>
              <a:prstGeom prst="rect">
                <a:avLst/>
              </a:prstGeom>
            </p:spPr>
            <p:txBody>
              <a:bodyPr wrap="square" lIns="91440" tIns="45720" rIns="91440" bIns="45720" anchor="t">
                <a:spAutoFit/>
              </a:bodyPr>
              <a:lstStyle/>
              <a:p>
                <a:pPr algn="ctr"/>
                <a:r>
                  <a:rPr lang="en-CA" sz="3000">
                    <a:latin typeface="Myriad Pro"/>
                  </a:rPr>
                  <a:t>We would like to thank all the staff in the course with a special thank you to our</a:t>
                </a:r>
                <a:endParaRPr lang="en-CA" sz="3000">
                  <a:latin typeface="Myriad Pro" panose="020B0503030403020204" pitchFamily="34" charset="0"/>
                </a:endParaRPr>
              </a:p>
              <a:p>
                <a:pPr algn="ctr"/>
                <a:r>
                  <a:rPr lang="en-CA" sz="3000">
                    <a:latin typeface="Myriad Pro"/>
                  </a:rPr>
                  <a:t>professor and final project TA, Henry. We would also thank all of the celebrities </a:t>
                </a:r>
                <a:endParaRPr lang="en-CA" sz="3000">
                  <a:latin typeface="Myriad Pro" panose="020B0503030403020204" pitchFamily="34" charset="0"/>
                </a:endParaRPr>
              </a:p>
              <a:p>
                <a:pPr algn="ctr"/>
                <a:r>
                  <a:rPr lang="en-CA" sz="3000">
                    <a:latin typeface="Myriad Pro"/>
                  </a:rPr>
                  <a:t>who unwittingly participated in our project.</a:t>
                </a:r>
                <a:endParaRPr lang="en-CA" sz="3000">
                  <a:latin typeface="Myriad Pro" panose="020B0503030403020204" pitchFamily="34" charset="0"/>
                </a:endParaRPr>
              </a:p>
            </p:txBody>
          </p:sp>
        </p:grpSp>
      </p:grpSp>
      <p:pic>
        <p:nvPicPr>
          <p:cNvPr id="11" name="Picture 10">
            <a:extLst>
              <a:ext uri="{FF2B5EF4-FFF2-40B4-BE49-F238E27FC236}">
                <a16:creationId xmlns:a16="http://schemas.microsoft.com/office/drawing/2014/main" id="{E6BB111E-D6DA-4CF5-A1F6-22A1C9223F33}"/>
              </a:ext>
            </a:extLst>
          </p:cNvPr>
          <p:cNvPicPr>
            <a:picLocks noChangeAspect="1"/>
          </p:cNvPicPr>
          <p:nvPr/>
        </p:nvPicPr>
        <p:blipFill>
          <a:blip r:embed="rId3"/>
          <a:stretch>
            <a:fillRect/>
          </a:stretch>
        </p:blipFill>
        <p:spPr>
          <a:xfrm>
            <a:off x="575480" y="83168"/>
            <a:ext cx="2317894" cy="2694253"/>
          </a:xfrm>
          <a:prstGeom prst="rect">
            <a:avLst/>
          </a:prstGeom>
        </p:spPr>
      </p:pic>
      <p:sp>
        <p:nvSpPr>
          <p:cNvPr id="74" name="TextBox 73">
            <a:extLst>
              <a:ext uri="{FF2B5EF4-FFF2-40B4-BE49-F238E27FC236}">
                <a16:creationId xmlns:a16="http://schemas.microsoft.com/office/drawing/2014/main" id="{38974409-395F-496F-B367-3D382F2F7E2F}"/>
              </a:ext>
            </a:extLst>
          </p:cNvPr>
          <p:cNvSpPr txBox="1"/>
          <p:nvPr/>
        </p:nvSpPr>
        <p:spPr>
          <a:xfrm>
            <a:off x="559440" y="11277479"/>
            <a:ext cx="17880960" cy="5632311"/>
          </a:xfrm>
          <a:prstGeom prst="rect">
            <a:avLst/>
          </a:prstGeom>
          <a:noFill/>
        </p:spPr>
        <p:txBody>
          <a:bodyPr wrap="square" rtlCol="0">
            <a:spAutoFit/>
          </a:bodyPr>
          <a:lstStyle/>
          <a:p>
            <a:r>
              <a:rPr lang="en-US" sz="4000">
                <a:latin typeface="Lucida Grande" panose="020B0600040502020204" pitchFamily="34" charset="0"/>
                <a:cs typeface="Lucida Grande" panose="020B0600040502020204" pitchFamily="34" charset="0"/>
              </a:rPr>
              <a:t>After following a tutorial for swapping faces, we noticed that choosing a face of a different predicted gender led to suboptimal results. For example, swapping a female face for a male face resulted in visible seams or a distorted resulting image. Similarly, we found that swapping a face containing visible teeth with a face where teeth are not visible produced similar results. Therefore, we implemented a CNN model to predict gender and an algorithm for detecting whether teeth or visible or not. Based on these classifications, we were able to choose the best face to anonymize an uploaded image with. </a:t>
            </a:r>
          </a:p>
        </p:txBody>
      </p:sp>
      <p:pic>
        <p:nvPicPr>
          <p:cNvPr id="4" name="Picture 3">
            <a:extLst>
              <a:ext uri="{FF2B5EF4-FFF2-40B4-BE49-F238E27FC236}">
                <a16:creationId xmlns:a16="http://schemas.microsoft.com/office/drawing/2014/main" id="{15D98A25-EA98-05DF-D5DB-A9C703C558DE}"/>
              </a:ext>
            </a:extLst>
          </p:cNvPr>
          <p:cNvPicPr>
            <a:picLocks noChangeAspect="1"/>
          </p:cNvPicPr>
          <p:nvPr/>
        </p:nvPicPr>
        <p:blipFill>
          <a:blip r:embed="rId4"/>
          <a:stretch>
            <a:fillRect/>
          </a:stretch>
        </p:blipFill>
        <p:spPr>
          <a:xfrm>
            <a:off x="25374902" y="7070599"/>
            <a:ext cx="2622710" cy="2371842"/>
          </a:xfrm>
          <a:prstGeom prst="rect">
            <a:avLst/>
          </a:prstGeom>
        </p:spPr>
      </p:pic>
      <p:pic>
        <p:nvPicPr>
          <p:cNvPr id="8" name="Picture 7">
            <a:extLst>
              <a:ext uri="{FF2B5EF4-FFF2-40B4-BE49-F238E27FC236}">
                <a16:creationId xmlns:a16="http://schemas.microsoft.com/office/drawing/2014/main" id="{EFCD9C0F-8081-A7EB-30C3-DE34C0DD9C55}"/>
              </a:ext>
            </a:extLst>
          </p:cNvPr>
          <p:cNvPicPr>
            <a:picLocks noChangeAspect="1"/>
          </p:cNvPicPr>
          <p:nvPr/>
        </p:nvPicPr>
        <p:blipFill>
          <a:blip r:embed="rId5"/>
          <a:stretch>
            <a:fillRect/>
          </a:stretch>
        </p:blipFill>
        <p:spPr>
          <a:xfrm>
            <a:off x="31514319" y="7081456"/>
            <a:ext cx="2622710" cy="2360985"/>
          </a:xfrm>
          <a:prstGeom prst="rect">
            <a:avLst/>
          </a:prstGeom>
        </p:spPr>
      </p:pic>
      <p:pic>
        <p:nvPicPr>
          <p:cNvPr id="3" name="Picture 2">
            <a:extLst>
              <a:ext uri="{FF2B5EF4-FFF2-40B4-BE49-F238E27FC236}">
                <a16:creationId xmlns:a16="http://schemas.microsoft.com/office/drawing/2014/main" id="{6108A603-C488-813E-C9E1-89FC4B1DE185}"/>
              </a:ext>
            </a:extLst>
          </p:cNvPr>
          <p:cNvPicPr>
            <a:picLocks noChangeAspect="1"/>
          </p:cNvPicPr>
          <p:nvPr/>
        </p:nvPicPr>
        <p:blipFill>
          <a:blip r:embed="rId6"/>
          <a:stretch>
            <a:fillRect/>
          </a:stretch>
        </p:blipFill>
        <p:spPr>
          <a:xfrm>
            <a:off x="617201" y="18304104"/>
            <a:ext cx="10477138" cy="6608656"/>
          </a:xfrm>
          <a:prstGeom prst="rect">
            <a:avLst/>
          </a:prstGeom>
        </p:spPr>
      </p:pic>
      <p:pic>
        <p:nvPicPr>
          <p:cNvPr id="9" name="Picture 8">
            <a:extLst>
              <a:ext uri="{FF2B5EF4-FFF2-40B4-BE49-F238E27FC236}">
                <a16:creationId xmlns:a16="http://schemas.microsoft.com/office/drawing/2014/main" id="{E6D84535-9C45-78B3-FA73-3B8AE713BA50}"/>
              </a:ext>
            </a:extLst>
          </p:cNvPr>
          <p:cNvPicPr>
            <a:picLocks noChangeAspect="1"/>
          </p:cNvPicPr>
          <p:nvPr/>
        </p:nvPicPr>
        <p:blipFill rotWithShape="1">
          <a:blip r:embed="rId7"/>
          <a:srcRect b="10396"/>
          <a:stretch/>
        </p:blipFill>
        <p:spPr>
          <a:xfrm>
            <a:off x="30168852" y="18221214"/>
            <a:ext cx="6062766" cy="3408884"/>
          </a:xfrm>
          <a:prstGeom prst="rect">
            <a:avLst/>
          </a:prstGeom>
        </p:spPr>
      </p:pic>
      <p:pic>
        <p:nvPicPr>
          <p:cNvPr id="14" name="Picture 13" descr="Graphical user interface, text, calendar&#10;&#10;Description automatically generated">
            <a:extLst>
              <a:ext uri="{FF2B5EF4-FFF2-40B4-BE49-F238E27FC236}">
                <a16:creationId xmlns:a16="http://schemas.microsoft.com/office/drawing/2014/main" id="{E033D2E1-0268-1978-C269-9C25BD08313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654163" y="10998108"/>
            <a:ext cx="4353241" cy="5477272"/>
          </a:xfrm>
          <a:prstGeom prst="rect">
            <a:avLst/>
          </a:prstGeom>
        </p:spPr>
      </p:pic>
      <p:pic>
        <p:nvPicPr>
          <p:cNvPr id="18" name="Picture 17" descr="Chart, line chart&#10;&#10;Description automatically generated">
            <a:extLst>
              <a:ext uri="{FF2B5EF4-FFF2-40B4-BE49-F238E27FC236}">
                <a16:creationId xmlns:a16="http://schemas.microsoft.com/office/drawing/2014/main" id="{8926FF77-DEC5-560A-BD5A-4F90ABB7020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693421" y="11121455"/>
            <a:ext cx="5354552" cy="3646884"/>
          </a:xfrm>
          <a:prstGeom prst="rect">
            <a:avLst/>
          </a:prstGeom>
        </p:spPr>
      </p:pic>
      <p:pic>
        <p:nvPicPr>
          <p:cNvPr id="22" name="Picture 21" descr="Chart, line chart&#10;&#10;Description automatically generated">
            <a:extLst>
              <a:ext uri="{FF2B5EF4-FFF2-40B4-BE49-F238E27FC236}">
                <a16:creationId xmlns:a16="http://schemas.microsoft.com/office/drawing/2014/main" id="{E02FC24E-87F9-8C1F-49AD-00FBA7B98A0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0327806" y="11059554"/>
            <a:ext cx="5711110" cy="3786882"/>
          </a:xfrm>
          <a:prstGeom prst="rect">
            <a:avLst/>
          </a:prstGeom>
        </p:spPr>
      </p:pic>
      <p:pic>
        <p:nvPicPr>
          <p:cNvPr id="64" name="Picture 7">
            <a:extLst>
              <a:ext uri="{FF2B5EF4-FFF2-40B4-BE49-F238E27FC236}">
                <a16:creationId xmlns:a16="http://schemas.microsoft.com/office/drawing/2014/main" id="{52BB39E4-1060-9B20-AFD6-9E1ABB7C76FC}"/>
              </a:ext>
            </a:extLst>
          </p:cNvPr>
          <p:cNvPicPr>
            <a:picLocks noChangeAspect="1"/>
          </p:cNvPicPr>
          <p:nvPr/>
        </p:nvPicPr>
        <p:blipFill>
          <a:blip r:embed="rId11"/>
          <a:stretch>
            <a:fillRect/>
          </a:stretch>
        </p:blipFill>
        <p:spPr>
          <a:xfrm>
            <a:off x="14277858" y="21275467"/>
            <a:ext cx="3997011" cy="3609404"/>
          </a:xfrm>
          <a:prstGeom prst="rect">
            <a:avLst/>
          </a:prstGeom>
        </p:spPr>
      </p:pic>
      <p:sp>
        <p:nvSpPr>
          <p:cNvPr id="6" name="AutoShape 2">
            <a:extLst>
              <a:ext uri="{FF2B5EF4-FFF2-40B4-BE49-F238E27FC236}">
                <a16:creationId xmlns:a16="http://schemas.microsoft.com/office/drawing/2014/main" id="{4D075DC1-0ACD-343B-74BD-96260D1BE59D}"/>
              </a:ext>
            </a:extLst>
          </p:cNvPr>
          <p:cNvSpPr>
            <a:spLocks noChangeAspect="1" noChangeArrowheads="1"/>
          </p:cNvSpPr>
          <p:nvPr/>
        </p:nvSpPr>
        <p:spPr bwMode="auto">
          <a:xfrm>
            <a:off x="18135600" y="13563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descr="A person with colorful paint on her face&#10;&#10;Description automatically generated with medium confidence">
            <a:extLst>
              <a:ext uri="{FF2B5EF4-FFF2-40B4-BE49-F238E27FC236}">
                <a16:creationId xmlns:a16="http://schemas.microsoft.com/office/drawing/2014/main" id="{B3B9E240-023B-F370-D2A7-E1CDE85C5AB5}"/>
              </a:ext>
            </a:extLst>
          </p:cNvPr>
          <p:cNvPicPr>
            <a:picLocks noChangeAspect="1"/>
          </p:cNvPicPr>
          <p:nvPr/>
        </p:nvPicPr>
        <p:blipFill rotWithShape="1">
          <a:blip r:embed="rId12">
            <a:extLst>
              <a:ext uri="{28A0092B-C50C-407E-A947-70E740481C1C}">
                <a14:useLocalDpi xmlns:a14="http://schemas.microsoft.com/office/drawing/2010/main" val="0"/>
              </a:ext>
            </a:extLst>
          </a:blip>
          <a:srcRect l="11305" r="7538"/>
          <a:stretch/>
        </p:blipFill>
        <p:spPr>
          <a:xfrm>
            <a:off x="10827616" y="21491904"/>
            <a:ext cx="3431731" cy="3392098"/>
          </a:xfrm>
          <a:prstGeom prst="rect">
            <a:avLst/>
          </a:prstGeom>
        </p:spPr>
      </p:pic>
      <p:sp>
        <p:nvSpPr>
          <p:cNvPr id="19" name="AutoShape 8">
            <a:extLst>
              <a:ext uri="{FF2B5EF4-FFF2-40B4-BE49-F238E27FC236}">
                <a16:creationId xmlns:a16="http://schemas.microsoft.com/office/drawing/2014/main" id="{F3AD4C7E-F77B-5108-33BD-FC61D25E1B03}"/>
              </a:ext>
            </a:extLst>
          </p:cNvPr>
          <p:cNvSpPr>
            <a:spLocks noChangeAspect="1" noChangeArrowheads="1"/>
          </p:cNvSpPr>
          <p:nvPr/>
        </p:nvSpPr>
        <p:spPr bwMode="auto">
          <a:xfrm>
            <a:off x="18288000" y="13716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36" name="Group 35">
            <a:extLst>
              <a:ext uri="{FF2B5EF4-FFF2-40B4-BE49-F238E27FC236}">
                <a16:creationId xmlns:a16="http://schemas.microsoft.com/office/drawing/2014/main" id="{943A24A8-7DBB-B1AC-4835-25E983D84BEC}"/>
              </a:ext>
            </a:extLst>
          </p:cNvPr>
          <p:cNvGrpSpPr/>
          <p:nvPr/>
        </p:nvGrpSpPr>
        <p:grpSpPr>
          <a:xfrm>
            <a:off x="17961873" y="18216131"/>
            <a:ext cx="12206979" cy="5294571"/>
            <a:chOff x="3639671" y="8877300"/>
            <a:chExt cx="22311881" cy="9677400"/>
          </a:xfrm>
        </p:grpSpPr>
        <p:pic>
          <p:nvPicPr>
            <p:cNvPr id="28" name="Picture 27" descr="A collage of a person&#10;&#10;Description automatically generated with medium confidence">
              <a:extLst>
                <a:ext uri="{FF2B5EF4-FFF2-40B4-BE49-F238E27FC236}">
                  <a16:creationId xmlns:a16="http://schemas.microsoft.com/office/drawing/2014/main" id="{09E5393F-EB74-248C-24E7-DE5BA322F46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156052" y="8877300"/>
              <a:ext cx="14795500" cy="9677400"/>
            </a:xfrm>
            <a:prstGeom prst="rect">
              <a:avLst/>
            </a:prstGeom>
          </p:spPr>
        </p:pic>
        <p:pic>
          <p:nvPicPr>
            <p:cNvPr id="35" name="Picture 34" descr="A person with a beard and mustache&#10;&#10;Description automatically generated with low confidence">
              <a:extLst>
                <a:ext uri="{FF2B5EF4-FFF2-40B4-BE49-F238E27FC236}">
                  <a16:creationId xmlns:a16="http://schemas.microsoft.com/office/drawing/2014/main" id="{ADDA0582-2C0B-DF11-A811-3D783B9B21C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639671" y="8887550"/>
              <a:ext cx="7248333" cy="9664444"/>
            </a:xfrm>
            <a:prstGeom prst="rect">
              <a:avLst/>
            </a:prstGeom>
          </p:spPr>
        </p:pic>
      </p:grpSp>
      <p:pic>
        <p:nvPicPr>
          <p:cNvPr id="41" name="Picture 40" descr="Two men in basketball uniforms&#10;&#10;Description automatically generated with low confidence">
            <a:extLst>
              <a:ext uri="{FF2B5EF4-FFF2-40B4-BE49-F238E27FC236}">
                <a16:creationId xmlns:a16="http://schemas.microsoft.com/office/drawing/2014/main" id="{9876E513-E5B7-0F7C-CCF2-7A933EB36CFD}"/>
              </a:ext>
            </a:extLst>
          </p:cNvPr>
          <p:cNvPicPr>
            <a:picLocks noChangeAspect="1"/>
          </p:cNvPicPr>
          <p:nvPr/>
        </p:nvPicPr>
        <p:blipFill rotWithShape="1">
          <a:blip r:embed="rId15">
            <a:extLst>
              <a:ext uri="{28A0092B-C50C-407E-A947-70E740481C1C}">
                <a14:useLocalDpi xmlns:a14="http://schemas.microsoft.com/office/drawing/2010/main" val="0"/>
              </a:ext>
            </a:extLst>
          </a:blip>
          <a:srcRect l="7451" r="4740"/>
          <a:stretch/>
        </p:blipFill>
        <p:spPr>
          <a:xfrm>
            <a:off x="30168852" y="21558974"/>
            <a:ext cx="5999978" cy="3334460"/>
          </a:xfrm>
          <a:prstGeom prst="rect">
            <a:avLst/>
          </a:prstGeom>
        </p:spPr>
      </p:pic>
      <p:pic>
        <p:nvPicPr>
          <p:cNvPr id="43" name="Picture 42" descr="A picture containing person, sport, track and field, player&#10;&#10;Description automatically generated">
            <a:extLst>
              <a:ext uri="{FF2B5EF4-FFF2-40B4-BE49-F238E27FC236}">
                <a16:creationId xmlns:a16="http://schemas.microsoft.com/office/drawing/2014/main" id="{22F8995E-5F14-D1E1-F5ED-A476F46373F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7958102" y="23503282"/>
            <a:ext cx="3038213" cy="1482689"/>
          </a:xfrm>
          <a:prstGeom prst="rect">
            <a:avLst/>
          </a:prstGeom>
        </p:spPr>
      </p:pic>
      <p:pic>
        <p:nvPicPr>
          <p:cNvPr id="48" name="Picture 47" descr="A collage of a person making a face&#10;&#10;Description automatically generated with low confidence">
            <a:extLst>
              <a:ext uri="{FF2B5EF4-FFF2-40B4-BE49-F238E27FC236}">
                <a16:creationId xmlns:a16="http://schemas.microsoft.com/office/drawing/2014/main" id="{0D030C5E-CEF8-A80A-0A6B-B8CBF0A7F93F}"/>
              </a:ext>
            </a:extLst>
          </p:cNvPr>
          <p:cNvPicPr>
            <a:picLocks noChangeAspect="1"/>
          </p:cNvPicPr>
          <p:nvPr/>
        </p:nvPicPr>
        <p:blipFill rotWithShape="1">
          <a:blip r:embed="rId17">
            <a:extLst>
              <a:ext uri="{28A0092B-C50C-407E-A947-70E740481C1C}">
                <a14:useLocalDpi xmlns:a14="http://schemas.microsoft.com/office/drawing/2010/main" val="0"/>
              </a:ext>
            </a:extLst>
          </a:blip>
          <a:srcRect l="48230" r="14951" b="17517"/>
          <a:stretch/>
        </p:blipFill>
        <p:spPr>
          <a:xfrm>
            <a:off x="20996119" y="23517849"/>
            <a:ext cx="1631825" cy="1506297"/>
          </a:xfrm>
          <a:prstGeom prst="rect">
            <a:avLst/>
          </a:prstGeom>
        </p:spPr>
      </p:pic>
      <p:pic>
        <p:nvPicPr>
          <p:cNvPr id="7" name="Picture 11" descr="A picture containing person, person, clothing&#10;&#10;Description automatically generated">
            <a:extLst>
              <a:ext uri="{FF2B5EF4-FFF2-40B4-BE49-F238E27FC236}">
                <a16:creationId xmlns:a16="http://schemas.microsoft.com/office/drawing/2014/main" id="{7507A3B5-576F-EA62-7808-DABB9FE85FE7}"/>
              </a:ext>
            </a:extLst>
          </p:cNvPr>
          <p:cNvPicPr>
            <a:picLocks noChangeAspect="1"/>
          </p:cNvPicPr>
          <p:nvPr/>
        </p:nvPicPr>
        <p:blipFill>
          <a:blip r:embed="rId18"/>
          <a:stretch>
            <a:fillRect/>
          </a:stretch>
        </p:blipFill>
        <p:spPr>
          <a:xfrm>
            <a:off x="10835306" y="18235016"/>
            <a:ext cx="3928116" cy="3258302"/>
          </a:xfrm>
          <a:prstGeom prst="rect">
            <a:avLst/>
          </a:prstGeom>
        </p:spPr>
      </p:pic>
      <p:pic>
        <p:nvPicPr>
          <p:cNvPr id="50" name="Picture 49" descr="A picture containing sky, person, outdoor&#10;&#10;Description automatically generated">
            <a:extLst>
              <a:ext uri="{FF2B5EF4-FFF2-40B4-BE49-F238E27FC236}">
                <a16:creationId xmlns:a16="http://schemas.microsoft.com/office/drawing/2014/main" id="{4995D35D-CF44-4150-BC45-BCEC9594580F}"/>
              </a:ext>
            </a:extLst>
          </p:cNvPr>
          <p:cNvPicPr>
            <a:picLocks noChangeAspect="1"/>
          </p:cNvPicPr>
          <p:nvPr/>
        </p:nvPicPr>
        <p:blipFill rotWithShape="1">
          <a:blip r:embed="rId19">
            <a:extLst>
              <a:ext uri="{28A0092B-C50C-407E-A947-70E740481C1C}">
                <a14:useLocalDpi xmlns:a14="http://schemas.microsoft.com/office/drawing/2010/main" val="0"/>
              </a:ext>
            </a:extLst>
          </a:blip>
          <a:srcRect l="16955" t="18234" r="40920" b="31073"/>
          <a:stretch/>
        </p:blipFill>
        <p:spPr>
          <a:xfrm>
            <a:off x="28474435" y="23520137"/>
            <a:ext cx="1631629" cy="1472599"/>
          </a:xfrm>
          <a:prstGeom prst="rect">
            <a:avLst/>
          </a:prstGeom>
        </p:spPr>
      </p:pic>
      <p:pic>
        <p:nvPicPr>
          <p:cNvPr id="12" name="Picture 15">
            <a:extLst>
              <a:ext uri="{FF2B5EF4-FFF2-40B4-BE49-F238E27FC236}">
                <a16:creationId xmlns:a16="http://schemas.microsoft.com/office/drawing/2014/main" id="{811905EB-002F-1148-EB6D-6CACCBB6CF35}"/>
              </a:ext>
            </a:extLst>
          </p:cNvPr>
          <p:cNvPicPr>
            <a:picLocks noChangeAspect="1"/>
          </p:cNvPicPr>
          <p:nvPr/>
        </p:nvPicPr>
        <p:blipFill>
          <a:blip r:embed="rId20"/>
          <a:stretch>
            <a:fillRect/>
          </a:stretch>
        </p:blipFill>
        <p:spPr>
          <a:xfrm>
            <a:off x="14255921" y="18182207"/>
            <a:ext cx="3726906" cy="3363918"/>
          </a:xfrm>
          <a:prstGeom prst="rect">
            <a:avLst/>
          </a:prstGeom>
        </p:spPr>
      </p:pic>
      <p:pic>
        <p:nvPicPr>
          <p:cNvPr id="25" name="Picture 24" descr="A person sitting at a table&#10;&#10;Description automatically generated with medium confidence">
            <a:extLst>
              <a:ext uri="{FF2B5EF4-FFF2-40B4-BE49-F238E27FC236}">
                <a16:creationId xmlns:a16="http://schemas.microsoft.com/office/drawing/2014/main" id="{16D227A1-4A17-0DBE-9C43-482AE1067247}"/>
              </a:ext>
            </a:extLst>
          </p:cNvPr>
          <p:cNvPicPr>
            <a:picLocks noChangeAspect="1"/>
          </p:cNvPicPr>
          <p:nvPr/>
        </p:nvPicPr>
        <p:blipFill rotWithShape="1">
          <a:blip r:embed="rId21">
            <a:extLst>
              <a:ext uri="{28A0092B-C50C-407E-A947-70E740481C1C}">
                <a14:useLocalDpi xmlns:a14="http://schemas.microsoft.com/office/drawing/2010/main" val="0"/>
              </a:ext>
            </a:extLst>
          </a:blip>
          <a:srcRect l="31885" r="24842" b="49516"/>
          <a:stretch/>
        </p:blipFill>
        <p:spPr>
          <a:xfrm>
            <a:off x="22635929" y="23513513"/>
            <a:ext cx="1722275" cy="1490897"/>
          </a:xfrm>
          <a:prstGeom prst="rect">
            <a:avLst/>
          </a:prstGeom>
        </p:spPr>
      </p:pic>
      <p:pic>
        <p:nvPicPr>
          <p:cNvPr id="26" name="Picture 25">
            <a:extLst>
              <a:ext uri="{FF2B5EF4-FFF2-40B4-BE49-F238E27FC236}">
                <a16:creationId xmlns:a16="http://schemas.microsoft.com/office/drawing/2014/main" id="{627B89CE-BF52-821A-E126-2EE10FCEDCCF}"/>
              </a:ext>
            </a:extLst>
          </p:cNvPr>
          <p:cNvPicPr>
            <a:picLocks noChangeAspect="1"/>
          </p:cNvPicPr>
          <p:nvPr/>
        </p:nvPicPr>
        <p:blipFill rotWithShape="1">
          <a:blip r:embed="rId22"/>
          <a:srcRect r="-1968"/>
          <a:stretch/>
        </p:blipFill>
        <p:spPr>
          <a:xfrm>
            <a:off x="24366189" y="23517849"/>
            <a:ext cx="4171034" cy="1472599"/>
          </a:xfrm>
          <a:prstGeom prst="rect">
            <a:avLst/>
          </a:prstGeom>
        </p:spPr>
      </p:pic>
    </p:spTree>
    <p:extLst>
      <p:ext uri="{BB962C8B-B14F-4D97-AF65-F5344CB8AC3E}">
        <p14:creationId xmlns:p14="http://schemas.microsoft.com/office/powerpoint/2010/main" val="329007552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482</Words>
  <Application>Microsoft Macintosh PowerPoint</Application>
  <PresentationFormat>Custom</PresentationFormat>
  <Paragraphs>36</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Comic Sans MS</vt:lpstr>
      <vt:lpstr>Lucida Grande</vt:lpstr>
      <vt:lpstr>Myriad Pro</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Srinath Sridhar</dc:creator>
  <cp:lastModifiedBy>Jed Fox</cp:lastModifiedBy>
  <cp:revision>1</cp:revision>
  <dcterms:created xsi:type="dcterms:W3CDTF">2017-09-13T18:27:54Z</dcterms:created>
  <dcterms:modified xsi:type="dcterms:W3CDTF">2022-05-10T01:42:42Z</dcterms:modified>
</cp:coreProperties>
</file>